
<file path=[Content_Types].xml><?xml version="1.0" encoding="utf-8"?>
<Types xmlns="http://schemas.openxmlformats.org/package/2006/content-types">
  <Default ContentType="application/x-fontdata" Extension="fntdata"/>
  <Default ContentType="image/jpeg" Extension="jpeg"/>
  <Default ContentType="video/mp4" Extension="mp4"/>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slide+xml" PartName="/ppt/slides/slide27.xml"/>
  <Override ContentType="application/vnd.openxmlformats-officedocument.presentationml.slide+xml" PartName="/ppt/slides/slide2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Lst>
  <p:sldSz cx="18288000" cy="10287000"/>
  <p:notesSz cx="6858000" cy="9144000"/>
  <p:embeddedFontLst>
    <p:embeddedFont>
      <p:font typeface="HK Grotesk" charset="1" panose="00000500000000000000"/>
      <p:regular r:id="rId34"/>
    </p:embeddedFont>
    <p:embeddedFont>
      <p:font typeface="HK Grotesk Italics" charset="1" panose="00000500000000000000"/>
      <p:regular r:id="rId35"/>
    </p:embeddedFont>
    <p:embeddedFont>
      <p:font typeface="Glacial Indifference Bold" charset="1" panose="00000800000000000000"/>
      <p:regular r:id="rId36"/>
    </p:embeddedFont>
    <p:embeddedFont>
      <p:font typeface="HK Grotesk Bold" charset="1" panose="00000800000000000000"/>
      <p:regular r:id="rId3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slides/slide24.xml" Type="http://schemas.openxmlformats.org/officeDocument/2006/relationships/slide"/><Relationship Id="rId3" Target="viewProps.xml" Type="http://schemas.openxmlformats.org/officeDocument/2006/relationships/viewProps"/><Relationship Id="rId30" Target="slides/slide25.xml" Type="http://schemas.openxmlformats.org/officeDocument/2006/relationships/slide"/><Relationship Id="rId31" Target="slides/slide26.xml" Type="http://schemas.openxmlformats.org/officeDocument/2006/relationships/slide"/><Relationship Id="rId32" Target="slides/slide27.xml" Type="http://schemas.openxmlformats.org/officeDocument/2006/relationships/slide"/><Relationship Id="rId33" Target="slides/slide28.xml" Type="http://schemas.openxmlformats.org/officeDocument/2006/relationships/slide"/><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VAGfcTCFcK4.mp4>
</file>

<file path=ppt/media/VAGfcawY2Dg.mp4>
</file>

<file path=ppt/media/image1.jpeg>
</file>

<file path=ppt/media/image10.png>
</file>

<file path=ppt/media/image11.jpeg>
</file>

<file path=ppt/media/image12.png>
</file>

<file path=ppt/media/image13.jpeg>
</file>

<file path=ppt/media/image14.png>
</file>

<file path=ppt/media/image15.jpeg>
</file>

<file path=ppt/media/image2.png>
</file>

<file path=ppt/media/image3.png>
</file>

<file path=ppt/media/image4.svg>
</file>

<file path=ppt/media/image5.jpeg>
</file>

<file path=ppt/media/image6.png>
</file>

<file path=ppt/media/image7.jpeg>
</file>

<file path=ppt/media/image8.pn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8.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8.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9.jpeg" Type="http://schemas.openxmlformats.org/officeDocument/2006/relationships/image"/><Relationship Id="rId4" Target="../media/VAGfcawY2Dg.mp4" Type="http://schemas.openxmlformats.org/officeDocument/2006/relationships/video"/><Relationship Id="rId5" Target="../media/VAGfcawY2Dg.mp4" Type="http://schemas.microsoft.com/office/2007/relationships/media"/></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8.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8.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2.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8.pn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8.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13.jpe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13.jpe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14.png" Type="http://schemas.openxmlformats.org/officeDocument/2006/relationships/image"/></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14.png" Type="http://schemas.openxmlformats.org/officeDocument/2006/relationships/image"/></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15.jpeg" Type="http://schemas.openxmlformats.org/officeDocument/2006/relationships/image"/></Relationships>
</file>

<file path=ppt/slides/_rels/slide2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15.jpeg" Type="http://schemas.openxmlformats.org/officeDocument/2006/relationships/image"/></Relationships>
</file>

<file path=ppt/slides/_rels/slide2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2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5.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6.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6.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6.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7.jpeg" Type="http://schemas.openxmlformats.org/officeDocument/2006/relationships/image"/><Relationship Id="rId4" Target="../media/VAGfcTCFcK4.mp4" Type="http://schemas.openxmlformats.org/officeDocument/2006/relationships/video"/><Relationship Id="rId5" Target="../media/VAGfcTCFcK4.mp4" Type="http://schemas.microsoft.com/office/2007/relationships/media"/></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8.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false" rot="0">
            <a:off x="4338336" y="-3273956"/>
            <a:ext cx="9611327" cy="13560956"/>
          </a:xfrm>
          <a:custGeom>
            <a:avLst/>
            <a:gdLst/>
            <a:ahLst/>
            <a:cxnLst/>
            <a:rect r="r" b="b" t="t" l="l"/>
            <a:pathLst>
              <a:path h="13560956" w="9611327">
                <a:moveTo>
                  <a:pt x="0" y="0"/>
                </a:moveTo>
                <a:lnTo>
                  <a:pt x="9611328" y="0"/>
                </a:lnTo>
                <a:lnTo>
                  <a:pt x="9611328" y="13560956"/>
                </a:lnTo>
                <a:lnTo>
                  <a:pt x="0" y="13560956"/>
                </a:lnTo>
                <a:lnTo>
                  <a:pt x="0" y="0"/>
                </a:lnTo>
                <a:close/>
              </a:path>
            </a:pathLst>
          </a:custGeom>
          <a:blipFill>
            <a:blip r:embed="rId3"/>
            <a:stretch>
              <a:fillRect l="0" t="0" r="0" b="0"/>
            </a:stretch>
          </a:blipFill>
        </p:spPr>
      </p:sp>
      <p:sp>
        <p:nvSpPr>
          <p:cNvPr name="TextBox 4" id="4"/>
          <p:cNvSpPr txBox="true"/>
          <p:nvPr/>
        </p:nvSpPr>
        <p:spPr>
          <a:xfrm rot="0">
            <a:off x="4436288" y="4546524"/>
            <a:ext cx="9415424" cy="1079651"/>
          </a:xfrm>
          <a:prstGeom prst="rect">
            <a:avLst/>
          </a:prstGeom>
        </p:spPr>
        <p:txBody>
          <a:bodyPr anchor="t" rtlCol="false" tIns="0" lIns="0" bIns="0" rIns="0">
            <a:spAutoFit/>
          </a:bodyPr>
          <a:lstStyle/>
          <a:p>
            <a:pPr algn="ctr">
              <a:lnSpc>
                <a:spcPts val="8887"/>
              </a:lnSpc>
            </a:pPr>
            <a:r>
              <a:rPr lang="en-US" sz="6348">
                <a:solidFill>
                  <a:srgbClr val="FFFFFF"/>
                </a:solidFill>
                <a:latin typeface="HK Grotesk"/>
                <a:ea typeface="HK Grotesk"/>
                <a:cs typeface="HK Grotesk"/>
                <a:sym typeface="HK Grotesk"/>
              </a:rPr>
              <a:t>Automatic Repeat Request</a:t>
            </a:r>
          </a:p>
        </p:txBody>
      </p:sp>
      <p:sp>
        <p:nvSpPr>
          <p:cNvPr name="TextBox 5" id="5"/>
          <p:cNvSpPr txBox="true"/>
          <p:nvPr/>
        </p:nvSpPr>
        <p:spPr>
          <a:xfrm rot="0">
            <a:off x="6716061" y="962025"/>
            <a:ext cx="4855878" cy="523875"/>
          </a:xfrm>
          <a:prstGeom prst="rect">
            <a:avLst/>
          </a:prstGeom>
        </p:spPr>
        <p:txBody>
          <a:bodyPr anchor="t" rtlCol="false" tIns="0" lIns="0" bIns="0" rIns="0">
            <a:spAutoFit/>
          </a:bodyPr>
          <a:lstStyle/>
          <a:p>
            <a:pPr algn="ctr">
              <a:lnSpc>
                <a:spcPts val="4200"/>
              </a:lnSpc>
            </a:pPr>
            <a:r>
              <a:rPr lang="en-US" sz="3000" i="true">
                <a:solidFill>
                  <a:srgbClr val="FFFFFF"/>
                </a:solidFill>
                <a:latin typeface="HK Grotesk Italics"/>
                <a:ea typeface="HK Grotesk Italics"/>
                <a:cs typeface="HK Grotesk Italics"/>
                <a:sym typeface="HK Grotesk Italics"/>
              </a:rPr>
              <a:t>Latency Leaders</a:t>
            </a:r>
          </a:p>
        </p:txBody>
      </p:sp>
      <p:sp>
        <p:nvSpPr>
          <p:cNvPr name="TextBox 6" id="6"/>
          <p:cNvSpPr txBox="true"/>
          <p:nvPr/>
        </p:nvSpPr>
        <p:spPr>
          <a:xfrm rot="0">
            <a:off x="4494984" y="2997633"/>
            <a:ext cx="9298032" cy="1513481"/>
          </a:xfrm>
          <a:prstGeom prst="rect">
            <a:avLst/>
          </a:prstGeom>
        </p:spPr>
        <p:txBody>
          <a:bodyPr anchor="t" rtlCol="false" tIns="0" lIns="0" bIns="0" rIns="0">
            <a:spAutoFit/>
          </a:bodyPr>
          <a:lstStyle/>
          <a:p>
            <a:pPr algn="ctr">
              <a:lnSpc>
                <a:spcPts val="11701"/>
              </a:lnSpc>
            </a:pPr>
            <a:r>
              <a:rPr lang="en-US" b="true" sz="10355">
                <a:solidFill>
                  <a:srgbClr val="FFFFFF"/>
                </a:solidFill>
                <a:latin typeface="Glacial Indifference Bold"/>
                <a:ea typeface="Glacial Indifference Bold"/>
                <a:cs typeface="Glacial Indifference Bold"/>
                <a:sym typeface="Glacial Indifference Bold"/>
              </a:rPr>
              <a:t>ARQ</a:t>
            </a:r>
          </a:p>
        </p:txBody>
      </p:sp>
      <p:sp>
        <p:nvSpPr>
          <p:cNvPr name="TextBox 7" id="7"/>
          <p:cNvSpPr txBox="true"/>
          <p:nvPr/>
        </p:nvSpPr>
        <p:spPr>
          <a:xfrm rot="0">
            <a:off x="6716061" y="8734425"/>
            <a:ext cx="4855878" cy="523875"/>
          </a:xfrm>
          <a:prstGeom prst="rect">
            <a:avLst/>
          </a:prstGeom>
        </p:spPr>
        <p:txBody>
          <a:bodyPr anchor="t" rtlCol="false" tIns="0" lIns="0" bIns="0" rIns="0">
            <a:spAutoFit/>
          </a:bodyPr>
          <a:lstStyle/>
          <a:p>
            <a:pPr algn="ctr">
              <a:lnSpc>
                <a:spcPts val="4200"/>
              </a:lnSpc>
            </a:pPr>
            <a:r>
              <a:rPr lang="en-US" sz="3000" i="true">
                <a:solidFill>
                  <a:srgbClr val="FFFFFF"/>
                </a:solidFill>
                <a:latin typeface="HK Grotesk Italics"/>
                <a:ea typeface="HK Grotesk Italics"/>
                <a:cs typeface="HK Grotesk Italics"/>
                <a:sym typeface="HK Grotesk Italics"/>
              </a:rPr>
              <a:t>Team Presentation</a:t>
            </a:r>
          </a:p>
        </p:txBody>
      </p:sp>
      <p:sp>
        <p:nvSpPr>
          <p:cNvPr name="TextBox 8" id="8"/>
          <p:cNvSpPr txBox="true"/>
          <p:nvPr/>
        </p:nvSpPr>
        <p:spPr>
          <a:xfrm rot="0">
            <a:off x="14679448" y="6300470"/>
            <a:ext cx="2579852" cy="2957830"/>
          </a:xfrm>
          <a:prstGeom prst="rect">
            <a:avLst/>
          </a:prstGeom>
        </p:spPr>
        <p:txBody>
          <a:bodyPr anchor="t" rtlCol="false" tIns="0" lIns="0" bIns="0" rIns="0">
            <a:spAutoFit/>
          </a:bodyPr>
          <a:lstStyle/>
          <a:p>
            <a:pPr algn="l">
              <a:lnSpc>
                <a:spcPts val="3919"/>
              </a:lnSpc>
            </a:pPr>
            <a:r>
              <a:rPr lang="en-US" sz="2799">
                <a:solidFill>
                  <a:srgbClr val="FFFFFF"/>
                </a:solidFill>
                <a:latin typeface="HK Grotesk"/>
                <a:ea typeface="HK Grotesk"/>
                <a:cs typeface="HK Grotesk"/>
                <a:sym typeface="HK Grotesk"/>
              </a:rPr>
              <a:t>Members-</a:t>
            </a:r>
          </a:p>
          <a:p>
            <a:pPr algn="l" marL="604519" indent="-302260" lvl="1">
              <a:lnSpc>
                <a:spcPts val="3919"/>
              </a:lnSpc>
              <a:buFont typeface="Arial"/>
              <a:buChar char="•"/>
            </a:pPr>
            <a:r>
              <a:rPr lang="en-US" sz="2799">
                <a:solidFill>
                  <a:srgbClr val="FFFFFF"/>
                </a:solidFill>
                <a:latin typeface="HK Grotesk"/>
                <a:ea typeface="HK Grotesk"/>
                <a:cs typeface="HK Grotesk"/>
                <a:sym typeface="HK Grotesk"/>
              </a:rPr>
              <a:t>Aniket</a:t>
            </a:r>
          </a:p>
          <a:p>
            <a:pPr algn="l" marL="604519" indent="-302260" lvl="1">
              <a:lnSpc>
                <a:spcPts val="3919"/>
              </a:lnSpc>
              <a:buFont typeface="Arial"/>
              <a:buChar char="•"/>
            </a:pPr>
            <a:r>
              <a:rPr lang="en-US" sz="2799">
                <a:solidFill>
                  <a:srgbClr val="FFFFFF"/>
                </a:solidFill>
                <a:latin typeface="HK Grotesk"/>
                <a:ea typeface="HK Grotesk"/>
                <a:cs typeface="HK Grotesk"/>
                <a:sym typeface="HK Grotesk"/>
              </a:rPr>
              <a:t>Satyam</a:t>
            </a:r>
          </a:p>
          <a:p>
            <a:pPr algn="l" marL="604519" indent="-302260" lvl="1">
              <a:lnSpc>
                <a:spcPts val="3919"/>
              </a:lnSpc>
              <a:buFont typeface="Arial"/>
              <a:buChar char="•"/>
            </a:pPr>
            <a:r>
              <a:rPr lang="en-US" sz="2799">
                <a:solidFill>
                  <a:srgbClr val="FFFFFF"/>
                </a:solidFill>
                <a:latin typeface="HK Grotesk"/>
                <a:ea typeface="HK Grotesk"/>
                <a:cs typeface="HK Grotesk"/>
                <a:sym typeface="HK Grotesk"/>
              </a:rPr>
              <a:t>Gurshaan</a:t>
            </a:r>
          </a:p>
          <a:p>
            <a:pPr algn="l" marL="604519" indent="-302260" lvl="1">
              <a:lnSpc>
                <a:spcPts val="3919"/>
              </a:lnSpc>
              <a:buFont typeface="Arial"/>
              <a:buChar char="•"/>
            </a:pPr>
            <a:r>
              <a:rPr lang="en-US" sz="2799">
                <a:solidFill>
                  <a:srgbClr val="FFFFFF"/>
                </a:solidFill>
                <a:latin typeface="HK Grotesk"/>
                <a:ea typeface="HK Grotesk"/>
                <a:cs typeface="HK Grotesk"/>
                <a:sym typeface="HK Grotesk"/>
              </a:rPr>
              <a:t>Chaya</a:t>
            </a:r>
          </a:p>
          <a:p>
            <a:pPr algn="l" marL="604519" indent="-302260" lvl="1">
              <a:lnSpc>
                <a:spcPts val="3919"/>
              </a:lnSpc>
              <a:buFont typeface="Arial"/>
              <a:buChar char="•"/>
            </a:pPr>
            <a:r>
              <a:rPr lang="en-US" sz="2799">
                <a:solidFill>
                  <a:srgbClr val="FFFFFF"/>
                </a:solidFill>
                <a:latin typeface="HK Grotesk"/>
                <a:ea typeface="HK Grotesk"/>
                <a:cs typeface="HK Grotesk"/>
                <a:sym typeface="HK Grotesk"/>
              </a:rPr>
              <a:t>Mukesh</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0" r="0" b="0"/>
            </a:stretch>
          </a:blipFill>
        </p:spPr>
      </p:sp>
      <p:sp>
        <p:nvSpPr>
          <p:cNvPr name="Freeform 3" id="3"/>
          <p:cNvSpPr/>
          <p:nvPr/>
        </p:nvSpPr>
        <p:spPr>
          <a:xfrm flipH="false" flipV="false" rot="5400000">
            <a:off x="2113643" y="-2113643"/>
            <a:ext cx="10287000" cy="14514286"/>
          </a:xfrm>
          <a:custGeom>
            <a:avLst/>
            <a:gdLst/>
            <a:ahLst/>
            <a:cxnLst/>
            <a:rect r="r" b="b" t="t" l="l"/>
            <a:pathLst>
              <a:path h="14514286" w="10287000">
                <a:moveTo>
                  <a:pt x="0" y="0"/>
                </a:moveTo>
                <a:lnTo>
                  <a:pt x="10287000" y="0"/>
                </a:lnTo>
                <a:lnTo>
                  <a:pt x="10287000" y="14514286"/>
                </a:lnTo>
                <a:lnTo>
                  <a:pt x="0" y="14514286"/>
                </a:lnTo>
                <a:lnTo>
                  <a:pt x="0" y="0"/>
                </a:lnTo>
                <a:close/>
              </a:path>
            </a:pathLst>
          </a:custGeom>
          <a:blipFill>
            <a:blip r:embed="rId3"/>
            <a:stretch>
              <a:fillRect l="0" t="0" r="0" b="0"/>
            </a:stretch>
          </a:blipFill>
        </p:spPr>
      </p:sp>
      <p:sp>
        <p:nvSpPr>
          <p:cNvPr name="Freeform 4" id="4"/>
          <p:cNvSpPr/>
          <p:nvPr/>
        </p:nvSpPr>
        <p:spPr>
          <a:xfrm flipH="false" flipV="false" rot="0">
            <a:off x="9762348" y="1148690"/>
            <a:ext cx="8115300" cy="7989621"/>
          </a:xfrm>
          <a:custGeom>
            <a:avLst/>
            <a:gdLst/>
            <a:ahLst/>
            <a:cxnLst/>
            <a:rect r="r" b="b" t="t" l="l"/>
            <a:pathLst>
              <a:path h="7989621" w="8115300">
                <a:moveTo>
                  <a:pt x="0" y="0"/>
                </a:moveTo>
                <a:lnTo>
                  <a:pt x="8115300" y="0"/>
                </a:lnTo>
                <a:lnTo>
                  <a:pt x="8115300" y="7989620"/>
                </a:lnTo>
                <a:lnTo>
                  <a:pt x="0" y="7989620"/>
                </a:lnTo>
                <a:lnTo>
                  <a:pt x="0" y="0"/>
                </a:lnTo>
                <a:close/>
              </a:path>
            </a:pathLst>
          </a:custGeom>
          <a:blipFill>
            <a:blip r:embed="rId4"/>
            <a:stretch>
              <a:fillRect l="0" t="0" r="0" b="0"/>
            </a:stretch>
          </a:blipFill>
        </p:spPr>
      </p:sp>
      <p:sp>
        <p:nvSpPr>
          <p:cNvPr name="TextBox 5" id="5"/>
          <p:cNvSpPr txBox="true"/>
          <p:nvPr/>
        </p:nvSpPr>
        <p:spPr>
          <a:xfrm rot="0">
            <a:off x="466565" y="2893060"/>
            <a:ext cx="9707303" cy="4443730"/>
          </a:xfrm>
          <a:prstGeom prst="rect">
            <a:avLst/>
          </a:prstGeom>
        </p:spPr>
        <p:txBody>
          <a:bodyPr anchor="t" rtlCol="false" tIns="0" lIns="0" bIns="0" rIns="0">
            <a:spAutoFit/>
          </a:bodyPr>
          <a:lstStyle/>
          <a:p>
            <a:pPr algn="l">
              <a:lnSpc>
                <a:spcPts val="3919"/>
              </a:lnSpc>
            </a:pPr>
            <a:r>
              <a:rPr lang="en-US" sz="2799">
                <a:solidFill>
                  <a:srgbClr val="FFFFFF"/>
                </a:solidFill>
                <a:latin typeface="HK Grotesk"/>
                <a:ea typeface="HK Grotesk"/>
                <a:cs typeface="HK Grotesk"/>
                <a:sym typeface="HK Grotesk"/>
              </a:rPr>
              <a:t>There are three main types of Automatic Repeat Request (ARQ) mechanisms used in data communication to ensure reliable transmission:</a:t>
            </a:r>
          </a:p>
          <a:p>
            <a:pPr algn="l">
              <a:lnSpc>
                <a:spcPts val="3919"/>
              </a:lnSpc>
            </a:pPr>
          </a:p>
          <a:p>
            <a:pPr algn="l" marL="604519" indent="-302260" lvl="1">
              <a:lnSpc>
                <a:spcPts val="3919"/>
              </a:lnSpc>
              <a:buFont typeface="Arial"/>
              <a:buChar char="•"/>
            </a:pPr>
            <a:r>
              <a:rPr lang="en-US" b="true" sz="2799">
                <a:solidFill>
                  <a:srgbClr val="FFFFFF"/>
                </a:solidFill>
                <a:latin typeface="HK Grotesk Bold"/>
                <a:ea typeface="HK Grotesk Bold"/>
                <a:cs typeface="HK Grotesk Bold"/>
                <a:sym typeface="HK Grotesk Bold"/>
              </a:rPr>
              <a:t>Stop-and-Wait ARQ</a:t>
            </a:r>
          </a:p>
          <a:p>
            <a:pPr algn="l">
              <a:lnSpc>
                <a:spcPts val="3919"/>
              </a:lnSpc>
            </a:pPr>
          </a:p>
          <a:p>
            <a:pPr algn="l" marL="604519" indent="-302260" lvl="1">
              <a:lnSpc>
                <a:spcPts val="3919"/>
              </a:lnSpc>
              <a:buFont typeface="Arial"/>
              <a:buChar char="•"/>
            </a:pPr>
            <a:r>
              <a:rPr lang="en-US" b="true" sz="2799">
                <a:solidFill>
                  <a:srgbClr val="FFFFFF"/>
                </a:solidFill>
                <a:latin typeface="HK Grotesk Bold"/>
                <a:ea typeface="HK Grotesk Bold"/>
                <a:cs typeface="HK Grotesk Bold"/>
                <a:sym typeface="HK Grotesk Bold"/>
              </a:rPr>
              <a:t>Go-Back-N ARQ</a:t>
            </a:r>
          </a:p>
          <a:p>
            <a:pPr algn="l">
              <a:lnSpc>
                <a:spcPts val="3919"/>
              </a:lnSpc>
            </a:pPr>
          </a:p>
          <a:p>
            <a:pPr algn="l" marL="604519" indent="-302260" lvl="1">
              <a:lnSpc>
                <a:spcPts val="3919"/>
              </a:lnSpc>
              <a:buFont typeface="Arial"/>
              <a:buChar char="•"/>
            </a:pPr>
            <a:r>
              <a:rPr lang="en-US" b="true" sz="2799">
                <a:solidFill>
                  <a:srgbClr val="FFFFFF"/>
                </a:solidFill>
                <a:latin typeface="HK Grotesk Bold"/>
                <a:ea typeface="HK Grotesk Bold"/>
                <a:cs typeface="HK Grotesk Bold"/>
                <a:sym typeface="HK Grotesk Bold"/>
              </a:rPr>
              <a:t>Selective Repeat ARQ</a:t>
            </a:r>
          </a:p>
        </p:txBody>
      </p:sp>
    </p:spTree>
  </p:cSld>
  <p:clrMapOvr>
    <a:masterClrMapping/>
  </p:clrMapOvr>
  <p:transition spd="med">
    <p:push dir="l"/>
  </p:transition>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0" r="0" b="0"/>
            </a:stretch>
          </a:blipFill>
        </p:spPr>
      </p:sp>
      <p:sp>
        <p:nvSpPr>
          <p:cNvPr name="Freeform 3" id="3"/>
          <p:cNvSpPr/>
          <p:nvPr/>
        </p:nvSpPr>
        <p:spPr>
          <a:xfrm flipH="false" flipV="false" rot="5400000">
            <a:off x="2113643" y="-2113643"/>
            <a:ext cx="10287000" cy="14514286"/>
          </a:xfrm>
          <a:custGeom>
            <a:avLst/>
            <a:gdLst/>
            <a:ahLst/>
            <a:cxnLst/>
            <a:rect r="r" b="b" t="t" l="l"/>
            <a:pathLst>
              <a:path h="14514286" w="10287000">
                <a:moveTo>
                  <a:pt x="0" y="0"/>
                </a:moveTo>
                <a:lnTo>
                  <a:pt x="10287000" y="0"/>
                </a:lnTo>
                <a:lnTo>
                  <a:pt x="10287000" y="14514286"/>
                </a:lnTo>
                <a:lnTo>
                  <a:pt x="0" y="14514286"/>
                </a:lnTo>
                <a:lnTo>
                  <a:pt x="0" y="0"/>
                </a:lnTo>
                <a:close/>
              </a:path>
            </a:pathLst>
          </a:custGeom>
          <a:blipFill>
            <a:blip r:embed="rId3"/>
            <a:stretch>
              <a:fillRect l="0" t="0" r="0" b="0"/>
            </a:stretch>
          </a:blipFill>
        </p:spPr>
      </p:sp>
      <p:sp>
        <p:nvSpPr>
          <p:cNvPr name="Freeform 4" id="4"/>
          <p:cNvSpPr/>
          <p:nvPr/>
        </p:nvSpPr>
        <p:spPr>
          <a:xfrm flipH="false" flipV="false" rot="0">
            <a:off x="9762348" y="1148690"/>
            <a:ext cx="8115300" cy="7989621"/>
          </a:xfrm>
          <a:custGeom>
            <a:avLst/>
            <a:gdLst/>
            <a:ahLst/>
            <a:cxnLst/>
            <a:rect r="r" b="b" t="t" l="l"/>
            <a:pathLst>
              <a:path h="7989621" w="8115300">
                <a:moveTo>
                  <a:pt x="0" y="0"/>
                </a:moveTo>
                <a:lnTo>
                  <a:pt x="8115300" y="0"/>
                </a:lnTo>
                <a:lnTo>
                  <a:pt x="8115300" y="7989620"/>
                </a:lnTo>
                <a:lnTo>
                  <a:pt x="0" y="7989620"/>
                </a:lnTo>
                <a:lnTo>
                  <a:pt x="0" y="0"/>
                </a:lnTo>
                <a:close/>
              </a:path>
            </a:pathLst>
          </a:custGeom>
          <a:blipFill>
            <a:blip r:embed="rId4"/>
            <a:stretch>
              <a:fillRect l="0" t="0" r="0" b="0"/>
            </a:stretch>
          </a:blipFill>
        </p:spPr>
      </p:sp>
      <p:sp>
        <p:nvSpPr>
          <p:cNvPr name="TextBox 5" id="5"/>
          <p:cNvSpPr txBox="true"/>
          <p:nvPr/>
        </p:nvSpPr>
        <p:spPr>
          <a:xfrm rot="0">
            <a:off x="1028700" y="2395259"/>
            <a:ext cx="16565347" cy="7415530"/>
          </a:xfrm>
          <a:prstGeom prst="rect">
            <a:avLst/>
          </a:prstGeom>
        </p:spPr>
        <p:txBody>
          <a:bodyPr anchor="t" rtlCol="false" tIns="0" lIns="0" bIns="0" rIns="0">
            <a:spAutoFit/>
          </a:bodyPr>
          <a:lstStyle/>
          <a:p>
            <a:pPr algn="l" marL="604519" indent="-302260" lvl="1">
              <a:lnSpc>
                <a:spcPts val="3919"/>
              </a:lnSpc>
              <a:buFont typeface="Arial"/>
              <a:buChar char="•"/>
            </a:pPr>
            <a:r>
              <a:rPr lang="en-US" b="true" sz="2799">
                <a:solidFill>
                  <a:srgbClr val="FFFFFF"/>
                </a:solidFill>
                <a:latin typeface="HK Grotesk Bold"/>
                <a:ea typeface="HK Grotesk Bold"/>
                <a:cs typeface="HK Grotesk Bold"/>
                <a:sym typeface="HK Grotesk Bold"/>
              </a:rPr>
              <a:t>How it Works:</a:t>
            </a:r>
          </a:p>
          <a:p>
            <a:pPr algn="l" marL="1209039" indent="-403013" lvl="2">
              <a:lnSpc>
                <a:spcPts val="3919"/>
              </a:lnSpc>
              <a:buFont typeface="Arial"/>
              <a:buChar char="⚬"/>
            </a:pPr>
            <a:r>
              <a:rPr lang="en-US" sz="2799">
                <a:solidFill>
                  <a:srgbClr val="FFFFFF"/>
                </a:solidFill>
                <a:latin typeface="HK Grotesk"/>
                <a:ea typeface="HK Grotesk"/>
                <a:cs typeface="HK Grotesk"/>
                <a:sym typeface="HK Grotesk"/>
              </a:rPr>
              <a:t>The sender transmits one data packet and waits for an acknowledgment (ACK) before sending the next packet.</a:t>
            </a:r>
          </a:p>
          <a:p>
            <a:pPr algn="l" marL="1209039" indent="-403013" lvl="2">
              <a:lnSpc>
                <a:spcPts val="3919"/>
              </a:lnSpc>
              <a:buFont typeface="Arial"/>
              <a:buChar char="⚬"/>
            </a:pPr>
            <a:r>
              <a:rPr lang="en-US" sz="2799">
                <a:solidFill>
                  <a:srgbClr val="FFFFFF"/>
                </a:solidFill>
                <a:latin typeface="HK Grotesk"/>
                <a:ea typeface="HK Grotesk"/>
                <a:cs typeface="HK Grotesk"/>
                <a:sym typeface="HK Grotesk"/>
              </a:rPr>
              <a:t>If an ACK is received, the sender transmits the next packet.</a:t>
            </a:r>
          </a:p>
          <a:p>
            <a:pPr algn="l" marL="1209039" indent="-403013" lvl="2">
              <a:lnSpc>
                <a:spcPts val="3919"/>
              </a:lnSpc>
              <a:buFont typeface="Arial"/>
              <a:buChar char="⚬"/>
            </a:pPr>
            <a:r>
              <a:rPr lang="en-US" sz="2799">
                <a:solidFill>
                  <a:srgbClr val="FFFFFF"/>
                </a:solidFill>
                <a:latin typeface="HK Grotesk"/>
                <a:ea typeface="HK Grotesk"/>
                <a:cs typeface="HK Grotesk"/>
                <a:sym typeface="HK Grotesk"/>
              </a:rPr>
              <a:t>If a Negative Acknowledgment (NACK) or no response is received (timeout occurs), the sender retransmits the same packet.</a:t>
            </a:r>
          </a:p>
          <a:p>
            <a:pPr algn="l" marL="604519" indent="-302260" lvl="1">
              <a:lnSpc>
                <a:spcPts val="3919"/>
              </a:lnSpc>
              <a:buFont typeface="Arial"/>
              <a:buChar char="•"/>
            </a:pPr>
            <a:r>
              <a:rPr lang="en-US" b="true" sz="2799">
                <a:solidFill>
                  <a:srgbClr val="FFFFFF"/>
                </a:solidFill>
                <a:latin typeface="HK Grotesk Bold"/>
                <a:ea typeface="HK Grotesk Bold"/>
                <a:cs typeface="HK Grotesk Bold"/>
                <a:sym typeface="HK Grotesk Bold"/>
              </a:rPr>
              <a:t>Pros:</a:t>
            </a:r>
          </a:p>
          <a:p>
            <a:pPr algn="l" marL="1209039" indent="-403013" lvl="2">
              <a:lnSpc>
                <a:spcPts val="3919"/>
              </a:lnSpc>
              <a:buFont typeface="Arial"/>
              <a:buChar char="⚬"/>
            </a:pPr>
            <a:r>
              <a:rPr lang="en-US" sz="2799">
                <a:solidFill>
                  <a:srgbClr val="FFFFFF"/>
                </a:solidFill>
                <a:latin typeface="HK Grotesk"/>
                <a:ea typeface="HK Grotesk"/>
                <a:cs typeface="HK Grotesk"/>
                <a:sym typeface="HK Grotesk"/>
              </a:rPr>
              <a:t>Simple and easy to implement.</a:t>
            </a:r>
          </a:p>
          <a:p>
            <a:pPr algn="l" marL="1209039" indent="-403013" lvl="2">
              <a:lnSpc>
                <a:spcPts val="3919"/>
              </a:lnSpc>
              <a:buFont typeface="Arial"/>
              <a:buChar char="⚬"/>
            </a:pPr>
            <a:r>
              <a:rPr lang="en-US" sz="2799">
                <a:solidFill>
                  <a:srgbClr val="FFFFFF"/>
                </a:solidFill>
                <a:latin typeface="HK Grotesk"/>
                <a:ea typeface="HK Grotesk"/>
                <a:cs typeface="HK Grotesk"/>
                <a:sym typeface="HK Grotesk"/>
              </a:rPr>
              <a:t>Requires minimal memory as only one packet is in transmission at a time.</a:t>
            </a:r>
          </a:p>
          <a:p>
            <a:pPr algn="l" marL="604519" indent="-302260" lvl="1">
              <a:lnSpc>
                <a:spcPts val="3919"/>
              </a:lnSpc>
              <a:buFont typeface="Arial"/>
              <a:buChar char="•"/>
            </a:pPr>
            <a:r>
              <a:rPr lang="en-US" b="true" sz="2799">
                <a:solidFill>
                  <a:srgbClr val="FFFFFF"/>
                </a:solidFill>
                <a:latin typeface="HK Grotesk Bold"/>
                <a:ea typeface="HK Grotesk Bold"/>
                <a:cs typeface="HK Grotesk Bold"/>
                <a:sym typeface="HK Grotesk Bold"/>
              </a:rPr>
              <a:t>Cons:</a:t>
            </a:r>
          </a:p>
          <a:p>
            <a:pPr algn="l" marL="1209039" indent="-403013" lvl="2">
              <a:lnSpc>
                <a:spcPts val="3919"/>
              </a:lnSpc>
              <a:buFont typeface="Arial"/>
              <a:buChar char="⚬"/>
            </a:pPr>
            <a:r>
              <a:rPr lang="en-US" sz="2799">
                <a:solidFill>
                  <a:srgbClr val="FFFFFF"/>
                </a:solidFill>
                <a:latin typeface="HK Grotesk"/>
                <a:ea typeface="HK Grotesk"/>
                <a:cs typeface="HK Grotesk"/>
                <a:sym typeface="HK Grotesk"/>
              </a:rPr>
              <a:t>Inefficien</a:t>
            </a:r>
            <a:r>
              <a:rPr lang="en-US" sz="2799">
                <a:solidFill>
                  <a:srgbClr val="FFFFFF"/>
                </a:solidFill>
                <a:latin typeface="HK Grotesk"/>
                <a:ea typeface="HK Grotesk"/>
                <a:cs typeface="HK Grotesk"/>
                <a:sym typeface="HK Grotesk"/>
              </a:rPr>
              <a:t>t</a:t>
            </a:r>
            <a:r>
              <a:rPr lang="en-US" sz="2799">
                <a:solidFill>
                  <a:srgbClr val="FFFFFF"/>
                </a:solidFill>
                <a:latin typeface="HK Grotesk"/>
                <a:ea typeface="HK Grotesk"/>
                <a:cs typeface="HK Grotesk"/>
                <a:sym typeface="HK Grotesk"/>
              </a:rPr>
              <a:t> f</a:t>
            </a:r>
            <a:r>
              <a:rPr lang="en-US" sz="2799">
                <a:solidFill>
                  <a:srgbClr val="FFFFFF"/>
                </a:solidFill>
                <a:latin typeface="HK Grotesk"/>
                <a:ea typeface="HK Grotesk"/>
                <a:cs typeface="HK Grotesk"/>
                <a:sym typeface="HK Grotesk"/>
              </a:rPr>
              <a:t>o</a:t>
            </a:r>
            <a:r>
              <a:rPr lang="en-US" sz="2799">
                <a:solidFill>
                  <a:srgbClr val="FFFFFF"/>
                </a:solidFill>
                <a:latin typeface="HK Grotesk"/>
                <a:ea typeface="HK Grotesk"/>
                <a:cs typeface="HK Grotesk"/>
                <a:sym typeface="HK Grotesk"/>
              </a:rPr>
              <a:t>r high</a:t>
            </a:r>
            <a:r>
              <a:rPr lang="en-US" sz="2799">
                <a:solidFill>
                  <a:srgbClr val="FFFFFF"/>
                </a:solidFill>
                <a:latin typeface="HK Grotesk"/>
                <a:ea typeface="HK Grotesk"/>
                <a:cs typeface="HK Grotesk"/>
                <a:sym typeface="HK Grotesk"/>
              </a:rPr>
              <a:t>-</a:t>
            </a:r>
            <a:r>
              <a:rPr lang="en-US" sz="2799">
                <a:solidFill>
                  <a:srgbClr val="FFFFFF"/>
                </a:solidFill>
                <a:latin typeface="HK Grotesk"/>
                <a:ea typeface="HK Grotesk"/>
                <a:cs typeface="HK Grotesk"/>
                <a:sym typeface="HK Grotesk"/>
              </a:rPr>
              <a:t>l</a:t>
            </a:r>
            <a:r>
              <a:rPr lang="en-US" sz="2799">
                <a:solidFill>
                  <a:srgbClr val="FFFFFF"/>
                </a:solidFill>
                <a:latin typeface="HK Grotesk"/>
                <a:ea typeface="HK Grotesk"/>
                <a:cs typeface="HK Grotesk"/>
                <a:sym typeface="HK Grotesk"/>
              </a:rPr>
              <a:t>a</a:t>
            </a:r>
            <a:r>
              <a:rPr lang="en-US" sz="2799">
                <a:solidFill>
                  <a:srgbClr val="FFFFFF"/>
                </a:solidFill>
                <a:latin typeface="HK Grotesk"/>
                <a:ea typeface="HK Grotesk"/>
                <a:cs typeface="HK Grotesk"/>
                <a:sym typeface="HK Grotesk"/>
              </a:rPr>
              <a:t>tency networks because the se</a:t>
            </a:r>
            <a:r>
              <a:rPr lang="en-US" sz="2799">
                <a:solidFill>
                  <a:srgbClr val="FFFFFF"/>
                </a:solidFill>
                <a:latin typeface="HK Grotesk"/>
                <a:ea typeface="HK Grotesk"/>
                <a:cs typeface="HK Grotesk"/>
                <a:sym typeface="HK Grotesk"/>
              </a:rPr>
              <a:t>nd</a:t>
            </a:r>
            <a:r>
              <a:rPr lang="en-US" sz="2799">
                <a:solidFill>
                  <a:srgbClr val="FFFFFF"/>
                </a:solidFill>
                <a:latin typeface="HK Grotesk"/>
                <a:ea typeface="HK Grotesk"/>
                <a:cs typeface="HK Grotesk"/>
                <a:sym typeface="HK Grotesk"/>
              </a:rPr>
              <a:t>er has to w</a:t>
            </a:r>
            <a:r>
              <a:rPr lang="en-US" sz="2799">
                <a:solidFill>
                  <a:srgbClr val="FFFFFF"/>
                </a:solidFill>
                <a:latin typeface="HK Grotesk"/>
                <a:ea typeface="HK Grotesk"/>
                <a:cs typeface="HK Grotesk"/>
                <a:sym typeface="HK Grotesk"/>
              </a:rPr>
              <a:t>ait </a:t>
            </a:r>
            <a:r>
              <a:rPr lang="en-US" sz="2799">
                <a:solidFill>
                  <a:srgbClr val="FFFFFF"/>
                </a:solidFill>
                <a:latin typeface="HK Grotesk"/>
                <a:ea typeface="HK Grotesk"/>
                <a:cs typeface="HK Grotesk"/>
                <a:sym typeface="HK Grotesk"/>
              </a:rPr>
              <a:t>before sending the next packet.</a:t>
            </a:r>
          </a:p>
          <a:p>
            <a:pPr algn="l" marL="1209039" indent="-403013" lvl="2">
              <a:lnSpc>
                <a:spcPts val="3919"/>
              </a:lnSpc>
              <a:buFont typeface="Arial"/>
              <a:buChar char="⚬"/>
            </a:pPr>
            <a:r>
              <a:rPr lang="en-US" sz="2799">
                <a:solidFill>
                  <a:srgbClr val="FFFFFF"/>
                </a:solidFill>
                <a:latin typeface="HK Grotesk"/>
                <a:ea typeface="HK Grotesk"/>
                <a:cs typeface="HK Grotesk"/>
                <a:sym typeface="HK Grotesk"/>
              </a:rPr>
              <a:t>Throughput is limited since only </a:t>
            </a:r>
            <a:r>
              <a:rPr lang="en-US" sz="2799">
                <a:solidFill>
                  <a:srgbClr val="FFFFFF"/>
                </a:solidFill>
                <a:latin typeface="HK Grotesk"/>
                <a:ea typeface="HK Grotesk"/>
                <a:cs typeface="HK Grotesk"/>
                <a:sym typeface="HK Grotesk"/>
              </a:rPr>
              <a:t>o</a:t>
            </a:r>
            <a:r>
              <a:rPr lang="en-US" sz="2799">
                <a:solidFill>
                  <a:srgbClr val="FFFFFF"/>
                </a:solidFill>
                <a:latin typeface="HK Grotesk"/>
                <a:ea typeface="HK Grotesk"/>
                <a:cs typeface="HK Grotesk"/>
                <a:sym typeface="HK Grotesk"/>
              </a:rPr>
              <a:t>ne p</a:t>
            </a:r>
            <a:r>
              <a:rPr lang="en-US" sz="2799">
                <a:solidFill>
                  <a:srgbClr val="FFFFFF"/>
                </a:solidFill>
                <a:latin typeface="HK Grotesk"/>
                <a:ea typeface="HK Grotesk"/>
                <a:cs typeface="HK Grotesk"/>
                <a:sym typeface="HK Grotesk"/>
              </a:rPr>
              <a:t>ack</a:t>
            </a:r>
            <a:r>
              <a:rPr lang="en-US" sz="2799">
                <a:solidFill>
                  <a:srgbClr val="FFFFFF"/>
                </a:solidFill>
                <a:latin typeface="HK Grotesk"/>
                <a:ea typeface="HK Grotesk"/>
                <a:cs typeface="HK Grotesk"/>
                <a:sym typeface="HK Grotesk"/>
              </a:rPr>
              <a:t>et</a:t>
            </a:r>
            <a:r>
              <a:rPr lang="en-US" sz="2799">
                <a:solidFill>
                  <a:srgbClr val="FFFFFF"/>
                </a:solidFill>
                <a:latin typeface="HK Grotesk"/>
                <a:ea typeface="HK Grotesk"/>
                <a:cs typeface="HK Grotesk"/>
                <a:sym typeface="HK Grotesk"/>
              </a:rPr>
              <a:t> </a:t>
            </a:r>
            <a:r>
              <a:rPr lang="en-US" sz="2799">
                <a:solidFill>
                  <a:srgbClr val="FFFFFF"/>
                </a:solidFill>
                <a:latin typeface="HK Grotesk"/>
                <a:ea typeface="HK Grotesk"/>
                <a:cs typeface="HK Grotesk"/>
                <a:sym typeface="HK Grotesk"/>
              </a:rPr>
              <a:t>is sent at a time.</a:t>
            </a:r>
          </a:p>
          <a:p>
            <a:pPr algn="l" marL="604519" indent="-302260" lvl="1">
              <a:lnSpc>
                <a:spcPts val="3919"/>
              </a:lnSpc>
              <a:buFont typeface="Arial"/>
              <a:buChar char="•"/>
            </a:pPr>
            <a:r>
              <a:rPr lang="en-US" b="true" sz="2799">
                <a:solidFill>
                  <a:srgbClr val="FFFFFF"/>
                </a:solidFill>
                <a:latin typeface="HK Grotesk Bold"/>
                <a:ea typeface="HK Grotesk Bold"/>
                <a:cs typeface="HK Grotesk Bold"/>
                <a:sym typeface="HK Grotesk Bold"/>
              </a:rPr>
              <a:t>Use Cases:</a:t>
            </a:r>
          </a:p>
          <a:p>
            <a:pPr algn="l" marL="1209039" indent="-403013" lvl="2">
              <a:lnSpc>
                <a:spcPts val="3919"/>
              </a:lnSpc>
              <a:buFont typeface="Arial"/>
              <a:buChar char="⚬"/>
            </a:pPr>
            <a:r>
              <a:rPr lang="en-US" sz="2799">
                <a:solidFill>
                  <a:srgbClr val="FFFFFF"/>
                </a:solidFill>
                <a:latin typeface="HK Grotesk"/>
                <a:ea typeface="HK Grotesk"/>
                <a:cs typeface="HK Grotesk"/>
                <a:sym typeface="HK Grotesk"/>
              </a:rPr>
              <a:t>Low-spe</a:t>
            </a:r>
            <a:r>
              <a:rPr lang="en-US" sz="2799">
                <a:solidFill>
                  <a:srgbClr val="FFFFFF"/>
                </a:solidFill>
                <a:latin typeface="HK Grotesk"/>
                <a:ea typeface="HK Grotesk"/>
                <a:cs typeface="HK Grotesk"/>
                <a:sym typeface="HK Grotesk"/>
              </a:rPr>
              <a:t>e</a:t>
            </a:r>
            <a:r>
              <a:rPr lang="en-US" sz="2799">
                <a:solidFill>
                  <a:srgbClr val="FFFFFF"/>
                </a:solidFill>
                <a:latin typeface="HK Grotesk"/>
                <a:ea typeface="HK Grotesk"/>
                <a:cs typeface="HK Grotesk"/>
                <a:sym typeface="HK Grotesk"/>
              </a:rPr>
              <a:t>d and low-</a:t>
            </a:r>
            <a:r>
              <a:rPr lang="en-US" sz="2799">
                <a:solidFill>
                  <a:srgbClr val="FFFFFF"/>
                </a:solidFill>
                <a:latin typeface="HK Grotesk"/>
                <a:ea typeface="HK Grotesk"/>
                <a:cs typeface="HK Grotesk"/>
                <a:sym typeface="HK Grotesk"/>
              </a:rPr>
              <a:t>l</a:t>
            </a:r>
            <a:r>
              <a:rPr lang="en-US" sz="2799">
                <a:solidFill>
                  <a:srgbClr val="FFFFFF"/>
                </a:solidFill>
                <a:latin typeface="HK Grotesk"/>
                <a:ea typeface="HK Grotesk"/>
                <a:cs typeface="HK Grotesk"/>
                <a:sym typeface="HK Grotesk"/>
              </a:rPr>
              <a:t>at</a:t>
            </a:r>
            <a:r>
              <a:rPr lang="en-US" sz="2799">
                <a:solidFill>
                  <a:srgbClr val="FFFFFF"/>
                </a:solidFill>
                <a:latin typeface="HK Grotesk"/>
                <a:ea typeface="HK Grotesk"/>
                <a:cs typeface="HK Grotesk"/>
                <a:sym typeface="HK Grotesk"/>
              </a:rPr>
              <a:t>e</a:t>
            </a:r>
            <a:r>
              <a:rPr lang="en-US" sz="2799">
                <a:solidFill>
                  <a:srgbClr val="FFFFFF"/>
                </a:solidFill>
                <a:latin typeface="HK Grotesk"/>
                <a:ea typeface="HK Grotesk"/>
                <a:cs typeface="HK Grotesk"/>
                <a:sym typeface="HK Grotesk"/>
              </a:rPr>
              <a:t>n</a:t>
            </a:r>
            <a:r>
              <a:rPr lang="en-US" sz="2799">
                <a:solidFill>
                  <a:srgbClr val="FFFFFF"/>
                </a:solidFill>
                <a:latin typeface="HK Grotesk"/>
                <a:ea typeface="HK Grotesk"/>
                <a:cs typeface="HK Grotesk"/>
                <a:sym typeface="HK Grotesk"/>
              </a:rPr>
              <a:t>c</a:t>
            </a:r>
            <a:r>
              <a:rPr lang="en-US" sz="2799">
                <a:solidFill>
                  <a:srgbClr val="FFFFFF"/>
                </a:solidFill>
                <a:latin typeface="HK Grotesk"/>
                <a:ea typeface="HK Grotesk"/>
                <a:cs typeface="HK Grotesk"/>
                <a:sym typeface="HK Grotesk"/>
              </a:rPr>
              <a:t>y ne</a:t>
            </a:r>
            <a:r>
              <a:rPr lang="en-US" sz="2799">
                <a:solidFill>
                  <a:srgbClr val="FFFFFF"/>
                </a:solidFill>
                <a:latin typeface="HK Grotesk"/>
                <a:ea typeface="HK Grotesk"/>
                <a:cs typeface="HK Grotesk"/>
                <a:sym typeface="HK Grotesk"/>
              </a:rPr>
              <a:t>t</a:t>
            </a:r>
            <a:r>
              <a:rPr lang="en-US" sz="2799">
                <a:solidFill>
                  <a:srgbClr val="FFFFFF"/>
                </a:solidFill>
                <a:latin typeface="HK Grotesk"/>
                <a:ea typeface="HK Grotesk"/>
                <a:cs typeface="HK Grotesk"/>
                <a:sym typeface="HK Grotesk"/>
              </a:rPr>
              <a:t>works where simpl</a:t>
            </a:r>
            <a:r>
              <a:rPr lang="en-US" sz="2799">
                <a:solidFill>
                  <a:srgbClr val="FFFFFF"/>
                </a:solidFill>
                <a:latin typeface="HK Grotesk"/>
                <a:ea typeface="HK Grotesk"/>
                <a:cs typeface="HK Grotesk"/>
                <a:sym typeface="HK Grotesk"/>
              </a:rPr>
              <a:t>i</a:t>
            </a:r>
            <a:r>
              <a:rPr lang="en-US" sz="2799">
                <a:solidFill>
                  <a:srgbClr val="FFFFFF"/>
                </a:solidFill>
                <a:latin typeface="HK Grotesk"/>
                <a:ea typeface="HK Grotesk"/>
                <a:cs typeface="HK Grotesk"/>
                <a:sym typeface="HK Grotesk"/>
              </a:rPr>
              <a:t>city is preferred o</a:t>
            </a:r>
            <a:r>
              <a:rPr lang="en-US" sz="2799">
                <a:solidFill>
                  <a:srgbClr val="FFFFFF"/>
                </a:solidFill>
                <a:latin typeface="HK Grotesk"/>
                <a:ea typeface="HK Grotesk"/>
                <a:cs typeface="HK Grotesk"/>
                <a:sym typeface="HK Grotesk"/>
              </a:rPr>
              <a:t>ve</a:t>
            </a:r>
            <a:r>
              <a:rPr lang="en-US" sz="2799">
                <a:solidFill>
                  <a:srgbClr val="FFFFFF"/>
                </a:solidFill>
                <a:latin typeface="HK Grotesk"/>
                <a:ea typeface="HK Grotesk"/>
                <a:cs typeface="HK Grotesk"/>
                <a:sym typeface="HK Grotesk"/>
              </a:rPr>
              <a:t>r</a:t>
            </a:r>
            <a:r>
              <a:rPr lang="en-US" sz="2799">
                <a:solidFill>
                  <a:srgbClr val="FFFFFF"/>
                </a:solidFill>
                <a:latin typeface="HK Grotesk"/>
                <a:ea typeface="HK Grotesk"/>
                <a:cs typeface="HK Grotesk"/>
                <a:sym typeface="HK Grotesk"/>
              </a:rPr>
              <a:t> e</a:t>
            </a:r>
            <a:r>
              <a:rPr lang="en-US" sz="2799">
                <a:solidFill>
                  <a:srgbClr val="FFFFFF"/>
                </a:solidFill>
                <a:latin typeface="HK Grotesk"/>
                <a:ea typeface="HK Grotesk"/>
                <a:cs typeface="HK Grotesk"/>
                <a:sym typeface="HK Grotesk"/>
              </a:rPr>
              <a:t>ffici</a:t>
            </a:r>
            <a:r>
              <a:rPr lang="en-US" sz="2799">
                <a:solidFill>
                  <a:srgbClr val="FFFFFF"/>
                </a:solidFill>
                <a:latin typeface="HK Grotesk"/>
                <a:ea typeface="HK Grotesk"/>
                <a:cs typeface="HK Grotesk"/>
                <a:sym typeface="HK Grotesk"/>
              </a:rPr>
              <a:t>e</a:t>
            </a:r>
            <a:r>
              <a:rPr lang="en-US" sz="2799">
                <a:solidFill>
                  <a:srgbClr val="FFFFFF"/>
                </a:solidFill>
                <a:latin typeface="HK Grotesk"/>
                <a:ea typeface="HK Grotesk"/>
                <a:cs typeface="HK Grotesk"/>
                <a:sym typeface="HK Grotesk"/>
              </a:rPr>
              <a:t>ncy.</a:t>
            </a:r>
          </a:p>
          <a:p>
            <a:pPr algn="l">
              <a:lnSpc>
                <a:spcPts val="3919"/>
              </a:lnSpc>
            </a:pPr>
          </a:p>
        </p:txBody>
      </p:sp>
      <p:sp>
        <p:nvSpPr>
          <p:cNvPr name="TextBox 6" id="6"/>
          <p:cNvSpPr txBox="true"/>
          <p:nvPr/>
        </p:nvSpPr>
        <p:spPr>
          <a:xfrm rot="0">
            <a:off x="1028700" y="1066800"/>
            <a:ext cx="8975515" cy="1044320"/>
          </a:xfrm>
          <a:prstGeom prst="rect">
            <a:avLst/>
          </a:prstGeom>
        </p:spPr>
        <p:txBody>
          <a:bodyPr anchor="t" rtlCol="false" tIns="0" lIns="0" bIns="0" rIns="0">
            <a:spAutoFit/>
          </a:bodyPr>
          <a:lstStyle/>
          <a:p>
            <a:pPr algn="l">
              <a:lnSpc>
                <a:spcPts val="8039"/>
              </a:lnSpc>
            </a:pPr>
            <a:r>
              <a:rPr lang="en-US" b="true" sz="7114">
                <a:solidFill>
                  <a:srgbClr val="FFFFFF"/>
                </a:solidFill>
                <a:latin typeface="Glacial Indifference Bold"/>
                <a:ea typeface="Glacial Indifference Bold"/>
                <a:cs typeface="Glacial Indifference Bold"/>
                <a:sym typeface="Glacial Indifference Bold"/>
              </a:rPr>
              <a:t>STOP-AND-WAIT ARQ</a:t>
            </a:r>
          </a:p>
        </p:txBody>
      </p:sp>
    </p:spTree>
  </p:cSld>
  <p:clrMapOvr>
    <a:masterClrMapping/>
  </p:clrMapOvr>
  <p:transition spd="med">
    <p:push dir="l"/>
  </p:transition>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0" r="0" b="0"/>
            </a:stretch>
          </a:blipFill>
        </p:spPr>
      </p:sp>
      <p:pic>
        <p:nvPicPr>
          <p:cNvPr name="Picture 3" id="3">
            <a:hlinkClick action="ppaction://media"/>
          </p:cNvPr>
          <p:cNvPicPr>
            <a:picLocks noChangeAspect="true"/>
          </p:cNvPicPr>
          <p:nvPr>
            <a:videoFile r:link="rId4"/>
            <p:extLst>
              <p:ext uri="{DAA4B4D4-6D71-4841-9C94-3DE7FCFB9230}">
                <p14:media xmlns:p14="http://schemas.microsoft.com/office/powerpoint/2010/main" r:embed="rId5">
                  <p14:trim st="2010.0000" end="2122.6040"/>
                </p14:media>
              </p:ext>
            </p:extLst>
          </p:nvPr>
        </p:nvPicPr>
        <p:blipFill>
          <a:blip r:embed="rId3"/>
          <a:srcRect l="312" t="0" r="1586" b="313"/>
          <a:stretch>
            <a:fillRect/>
          </a:stretch>
        </p:blipFill>
        <p:spPr>
          <a:xfrm flipH="false" flipV="false" rot="0">
            <a:off x="300253" y="4585169"/>
            <a:ext cx="17687495" cy="3901467"/>
          </a:xfrm>
          <a:prstGeom prst="rect">
            <a:avLst/>
          </a:prstGeom>
        </p:spPr>
      </p:pic>
      <p:sp>
        <p:nvSpPr>
          <p:cNvPr name="TextBox 4" id="4"/>
          <p:cNvSpPr txBox="true"/>
          <p:nvPr/>
        </p:nvSpPr>
        <p:spPr>
          <a:xfrm rot="0">
            <a:off x="1028700" y="962025"/>
            <a:ext cx="4855878" cy="523875"/>
          </a:xfrm>
          <a:prstGeom prst="rect">
            <a:avLst/>
          </a:prstGeom>
        </p:spPr>
        <p:txBody>
          <a:bodyPr anchor="t" rtlCol="false" tIns="0" lIns="0" bIns="0" rIns="0">
            <a:spAutoFit/>
          </a:bodyPr>
          <a:lstStyle/>
          <a:p>
            <a:pPr algn="l">
              <a:lnSpc>
                <a:spcPts val="4200"/>
              </a:lnSpc>
            </a:pPr>
            <a:r>
              <a:rPr lang="en-US" sz="3000" i="true">
                <a:solidFill>
                  <a:srgbClr val="FFFFFF"/>
                </a:solidFill>
                <a:latin typeface="HK Grotesk Italics"/>
                <a:ea typeface="HK Grotesk Italics"/>
                <a:cs typeface="HK Grotesk Italics"/>
                <a:sym typeface="HK Grotesk Italics"/>
              </a:rPr>
              <a:t>Latency Leaders</a:t>
            </a:r>
          </a:p>
        </p:txBody>
      </p:sp>
      <p:sp>
        <p:nvSpPr>
          <p:cNvPr name="TextBox 5" id="5"/>
          <p:cNvSpPr txBox="true"/>
          <p:nvPr/>
        </p:nvSpPr>
        <p:spPr>
          <a:xfrm rot="0">
            <a:off x="2784465" y="2336051"/>
            <a:ext cx="12719070" cy="2063495"/>
          </a:xfrm>
          <a:prstGeom prst="rect">
            <a:avLst/>
          </a:prstGeom>
        </p:spPr>
        <p:txBody>
          <a:bodyPr anchor="t" rtlCol="false" tIns="0" lIns="0" bIns="0" rIns="0">
            <a:spAutoFit/>
          </a:bodyPr>
          <a:lstStyle/>
          <a:p>
            <a:pPr algn="ctr">
              <a:lnSpc>
                <a:spcPts val="8039"/>
              </a:lnSpc>
            </a:pPr>
            <a:r>
              <a:rPr lang="en-US" b="true" sz="7114">
                <a:solidFill>
                  <a:srgbClr val="FFFFFF"/>
                </a:solidFill>
                <a:latin typeface="Glacial Indifference Bold"/>
                <a:ea typeface="Glacial Indifference Bold"/>
                <a:cs typeface="Glacial Indifference Bold"/>
                <a:sym typeface="Glacial Indifference Bold"/>
              </a:rPr>
              <a:t>SAMPLE IMPLEMENTATION  OF STOP-N-WAIT ARQ</a:t>
            </a:r>
          </a:p>
        </p:txBody>
      </p:sp>
    </p:spTree>
  </p:cSld>
  <p:clrMapOvr>
    <a:masterClrMapping/>
  </p:clrMapOvr>
  <p:transition spd="med">
    <p:push dir="l"/>
  </p:transition>
  <p:timing>
    <p:tnLst>
      <p:par>
        <p:cTn dur="indefinite" restart="never" nodeType="tmRoot">
          <p:childTnLst>
            <p:video>
              <p:cMediaNode vol="0">
                <p:cTn fill="hold" display="false">
                  <p:stCondLst>
                    <p:cond delay="indefinite"/>
                  </p:stCondLst>
                </p:cTn>
                <p:tgtEl>
                  <p:spTgt spid="3"/>
                </p:tgtEl>
              </p:cMediaNode>
            </p:video>
          </p:childTnLst>
        </p:cTn>
      </p:par>
    </p:tnLst>
  </p:timing>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0" r="0" b="0"/>
            </a:stretch>
          </a:blipFill>
        </p:spPr>
      </p:sp>
      <p:sp>
        <p:nvSpPr>
          <p:cNvPr name="Freeform 3" id="3"/>
          <p:cNvSpPr/>
          <p:nvPr/>
        </p:nvSpPr>
        <p:spPr>
          <a:xfrm flipH="false" flipV="false" rot="5400000">
            <a:off x="2113643" y="-2113643"/>
            <a:ext cx="10287000" cy="14514286"/>
          </a:xfrm>
          <a:custGeom>
            <a:avLst/>
            <a:gdLst/>
            <a:ahLst/>
            <a:cxnLst/>
            <a:rect r="r" b="b" t="t" l="l"/>
            <a:pathLst>
              <a:path h="14514286" w="10287000">
                <a:moveTo>
                  <a:pt x="0" y="0"/>
                </a:moveTo>
                <a:lnTo>
                  <a:pt x="10287000" y="0"/>
                </a:lnTo>
                <a:lnTo>
                  <a:pt x="10287000" y="14514286"/>
                </a:lnTo>
                <a:lnTo>
                  <a:pt x="0" y="14514286"/>
                </a:lnTo>
                <a:lnTo>
                  <a:pt x="0" y="0"/>
                </a:lnTo>
                <a:close/>
              </a:path>
            </a:pathLst>
          </a:custGeom>
          <a:blipFill>
            <a:blip r:embed="rId3"/>
            <a:stretch>
              <a:fillRect l="0" t="0" r="0" b="0"/>
            </a:stretch>
          </a:blipFill>
        </p:spPr>
      </p:sp>
      <p:sp>
        <p:nvSpPr>
          <p:cNvPr name="Freeform 4" id="4"/>
          <p:cNvSpPr/>
          <p:nvPr/>
        </p:nvSpPr>
        <p:spPr>
          <a:xfrm flipH="false" flipV="false" rot="0">
            <a:off x="9762348" y="1148690"/>
            <a:ext cx="8115300" cy="7989621"/>
          </a:xfrm>
          <a:custGeom>
            <a:avLst/>
            <a:gdLst/>
            <a:ahLst/>
            <a:cxnLst/>
            <a:rect r="r" b="b" t="t" l="l"/>
            <a:pathLst>
              <a:path h="7989621" w="8115300">
                <a:moveTo>
                  <a:pt x="0" y="0"/>
                </a:moveTo>
                <a:lnTo>
                  <a:pt x="8115300" y="0"/>
                </a:lnTo>
                <a:lnTo>
                  <a:pt x="8115300" y="7989620"/>
                </a:lnTo>
                <a:lnTo>
                  <a:pt x="0" y="7989620"/>
                </a:lnTo>
                <a:lnTo>
                  <a:pt x="0" y="0"/>
                </a:lnTo>
                <a:close/>
              </a:path>
            </a:pathLst>
          </a:custGeom>
          <a:blipFill>
            <a:blip r:embed="rId4"/>
            <a:stretch>
              <a:fillRect l="0" t="0" r="0" b="0"/>
            </a:stretch>
          </a:blipFill>
        </p:spPr>
      </p:sp>
      <p:sp>
        <p:nvSpPr>
          <p:cNvPr name="TextBox 5" id="5"/>
          <p:cNvSpPr txBox="true"/>
          <p:nvPr/>
        </p:nvSpPr>
        <p:spPr>
          <a:xfrm rot="0">
            <a:off x="1028700" y="2063495"/>
            <a:ext cx="16565347" cy="7910830"/>
          </a:xfrm>
          <a:prstGeom prst="rect">
            <a:avLst/>
          </a:prstGeom>
        </p:spPr>
        <p:txBody>
          <a:bodyPr anchor="t" rtlCol="false" tIns="0" lIns="0" bIns="0" rIns="0">
            <a:spAutoFit/>
          </a:bodyPr>
          <a:lstStyle/>
          <a:p>
            <a:pPr algn="l">
              <a:lnSpc>
                <a:spcPts val="3919"/>
              </a:lnSpc>
            </a:pPr>
            <a:r>
              <a:rPr lang="en-US" sz="2799" b="true">
                <a:solidFill>
                  <a:srgbClr val="FFFFFF"/>
                </a:solidFill>
                <a:latin typeface="HK Grotesk Bold"/>
                <a:ea typeface="HK Grotesk Bold"/>
                <a:cs typeface="HK Grotesk Bold"/>
                <a:sym typeface="HK Grotesk Bold"/>
              </a:rPr>
              <a:t>How it Works:</a:t>
            </a:r>
          </a:p>
          <a:p>
            <a:pPr algn="l" marL="604519" indent="-302260" lvl="1">
              <a:lnSpc>
                <a:spcPts val="3919"/>
              </a:lnSpc>
              <a:buFont typeface="Arial"/>
              <a:buChar char="•"/>
            </a:pPr>
            <a:r>
              <a:rPr lang="en-US" sz="2799">
                <a:solidFill>
                  <a:srgbClr val="FFFFFF"/>
                </a:solidFill>
                <a:latin typeface="HK Grotesk"/>
                <a:ea typeface="HK Grotesk"/>
                <a:cs typeface="HK Grotesk"/>
                <a:sym typeface="HK Grotesk"/>
              </a:rPr>
              <a:t>The sender can send multiple packets (up to a predefined window size) without waiting for an acknowledgment.</a:t>
            </a:r>
          </a:p>
          <a:p>
            <a:pPr algn="l" marL="604519" indent="-302260" lvl="1">
              <a:lnSpc>
                <a:spcPts val="3919"/>
              </a:lnSpc>
              <a:buFont typeface="Arial"/>
              <a:buChar char="•"/>
            </a:pPr>
            <a:r>
              <a:rPr lang="en-US" sz="2799">
                <a:solidFill>
                  <a:srgbClr val="FFFFFF"/>
                </a:solidFill>
                <a:latin typeface="HK Grotesk"/>
                <a:ea typeface="HK Grotesk"/>
                <a:cs typeface="HK Grotesk"/>
                <a:sym typeface="HK Grotesk"/>
              </a:rPr>
              <a:t>If an error is detected (NACK received or timeout occurs), the sender retransmits the erroneous packet and all subsequent packets in sequence.</a:t>
            </a:r>
          </a:p>
          <a:p>
            <a:pPr algn="l" marL="604519" indent="-302260" lvl="1">
              <a:lnSpc>
                <a:spcPts val="3919"/>
              </a:lnSpc>
              <a:buFont typeface="Arial"/>
              <a:buChar char="•"/>
            </a:pPr>
            <a:r>
              <a:rPr lang="en-US" sz="2799">
                <a:solidFill>
                  <a:srgbClr val="FFFFFF"/>
                </a:solidFill>
                <a:latin typeface="HK Grotesk"/>
                <a:ea typeface="HK Grotesk"/>
                <a:cs typeface="HK Grotesk"/>
                <a:sym typeface="HK Grotesk"/>
              </a:rPr>
              <a:t>Uses a sliding window mechanism to manage the flow of packets.</a:t>
            </a:r>
          </a:p>
          <a:p>
            <a:pPr algn="l">
              <a:lnSpc>
                <a:spcPts val="3919"/>
              </a:lnSpc>
            </a:pPr>
            <a:r>
              <a:rPr lang="en-US" sz="2799" b="true">
                <a:solidFill>
                  <a:srgbClr val="FFFFFF"/>
                </a:solidFill>
                <a:latin typeface="HK Grotesk Bold"/>
                <a:ea typeface="HK Grotesk Bold"/>
                <a:cs typeface="HK Grotesk Bold"/>
                <a:sym typeface="HK Grotesk Bold"/>
              </a:rPr>
              <a:t>Pros:</a:t>
            </a:r>
          </a:p>
          <a:p>
            <a:pPr algn="l" marL="604519" indent="-302260" lvl="1">
              <a:lnSpc>
                <a:spcPts val="3919"/>
              </a:lnSpc>
              <a:buFont typeface="Arial"/>
              <a:buChar char="•"/>
            </a:pPr>
            <a:r>
              <a:rPr lang="en-US" sz="2799">
                <a:solidFill>
                  <a:srgbClr val="FFFFFF"/>
                </a:solidFill>
                <a:latin typeface="HK Grotesk"/>
                <a:ea typeface="HK Grotesk"/>
                <a:cs typeface="HK Grotesk"/>
                <a:sym typeface="HK Grotesk"/>
              </a:rPr>
              <a:t>More efficient than Stop-and-Wait ARQ because multiple packets are in transit at the same time.</a:t>
            </a:r>
          </a:p>
          <a:p>
            <a:pPr algn="l" marL="604519" indent="-302260" lvl="1">
              <a:lnSpc>
                <a:spcPts val="3919"/>
              </a:lnSpc>
              <a:buFont typeface="Arial"/>
              <a:buChar char="•"/>
            </a:pPr>
            <a:r>
              <a:rPr lang="en-US" sz="2799">
                <a:solidFill>
                  <a:srgbClr val="FFFFFF"/>
                </a:solidFill>
                <a:latin typeface="HK Grotesk"/>
                <a:ea typeface="HK Grotesk"/>
                <a:cs typeface="HK Grotesk"/>
                <a:sym typeface="HK Grotesk"/>
              </a:rPr>
              <a:t>Better throughput in high-latency networks.</a:t>
            </a:r>
          </a:p>
          <a:p>
            <a:pPr algn="l">
              <a:lnSpc>
                <a:spcPts val="3919"/>
              </a:lnSpc>
            </a:pPr>
            <a:r>
              <a:rPr lang="en-US" sz="2799" b="true">
                <a:solidFill>
                  <a:srgbClr val="FFFFFF"/>
                </a:solidFill>
                <a:latin typeface="HK Grotesk Bold"/>
                <a:ea typeface="HK Grotesk Bold"/>
                <a:cs typeface="HK Grotesk Bold"/>
                <a:sym typeface="HK Grotesk Bold"/>
              </a:rPr>
              <a:t>Cons:</a:t>
            </a:r>
          </a:p>
          <a:p>
            <a:pPr algn="l" marL="604519" indent="-302260" lvl="1">
              <a:lnSpc>
                <a:spcPts val="3919"/>
              </a:lnSpc>
              <a:buFont typeface="Arial"/>
              <a:buChar char="•"/>
            </a:pPr>
            <a:r>
              <a:rPr lang="en-US" sz="2799">
                <a:solidFill>
                  <a:srgbClr val="FFFFFF"/>
                </a:solidFill>
                <a:latin typeface="HK Grotesk"/>
                <a:ea typeface="HK Grotesk"/>
                <a:cs typeface="HK Grotesk"/>
                <a:sym typeface="HK Grotesk"/>
              </a:rPr>
              <a:t>If a single packet is lost, all subsequent packets need to be retransmitted, even if they were received correctly.</a:t>
            </a:r>
          </a:p>
          <a:p>
            <a:pPr algn="l" marL="604519" indent="-302260" lvl="1">
              <a:lnSpc>
                <a:spcPts val="3919"/>
              </a:lnSpc>
              <a:buFont typeface="Arial"/>
              <a:buChar char="•"/>
            </a:pPr>
            <a:r>
              <a:rPr lang="en-US" sz="2799">
                <a:solidFill>
                  <a:srgbClr val="FFFFFF"/>
                </a:solidFill>
                <a:latin typeface="HK Grotesk"/>
                <a:ea typeface="HK Grotesk"/>
                <a:cs typeface="HK Grotesk"/>
                <a:sym typeface="HK Grotesk"/>
              </a:rPr>
              <a:t>More buffer space required compared to Stop-and-Wait ARQ.</a:t>
            </a:r>
          </a:p>
          <a:p>
            <a:pPr algn="l">
              <a:lnSpc>
                <a:spcPts val="3919"/>
              </a:lnSpc>
            </a:pPr>
            <a:r>
              <a:rPr lang="en-US" sz="2799" b="true">
                <a:solidFill>
                  <a:srgbClr val="FFFFFF"/>
                </a:solidFill>
                <a:latin typeface="HK Grotesk Bold"/>
                <a:ea typeface="HK Grotesk Bold"/>
                <a:cs typeface="HK Grotesk Bold"/>
                <a:sym typeface="HK Grotesk Bold"/>
              </a:rPr>
              <a:t>Use Cases:</a:t>
            </a:r>
          </a:p>
          <a:p>
            <a:pPr algn="l" marL="604519" indent="-302260" lvl="1">
              <a:lnSpc>
                <a:spcPts val="3919"/>
              </a:lnSpc>
              <a:buFont typeface="Arial"/>
              <a:buChar char="•"/>
            </a:pPr>
            <a:r>
              <a:rPr lang="en-US" sz="2799">
                <a:solidFill>
                  <a:srgbClr val="FFFFFF"/>
                </a:solidFill>
                <a:latin typeface="HK Grotesk"/>
                <a:ea typeface="HK Grotesk"/>
                <a:cs typeface="HK Grotesk"/>
                <a:sym typeface="HK Grotesk"/>
              </a:rPr>
              <a:t>Used in wireless communication (e.g., RLC layer in LTE networks).</a:t>
            </a:r>
          </a:p>
          <a:p>
            <a:pPr algn="l" marL="604519" indent="-302260" lvl="1">
              <a:lnSpc>
                <a:spcPts val="3919"/>
              </a:lnSpc>
              <a:buFont typeface="Arial"/>
              <a:buChar char="•"/>
            </a:pPr>
            <a:r>
              <a:rPr lang="en-US" sz="2799">
                <a:solidFill>
                  <a:srgbClr val="FFFFFF"/>
                </a:solidFill>
                <a:latin typeface="HK Grotesk"/>
                <a:ea typeface="HK Grotesk"/>
                <a:cs typeface="HK Grotesk"/>
                <a:sym typeface="HK Grotesk"/>
              </a:rPr>
              <a:t>Good for networks where retransmissions are necessary but not too costly.</a:t>
            </a:r>
          </a:p>
        </p:txBody>
      </p:sp>
      <p:sp>
        <p:nvSpPr>
          <p:cNvPr name="TextBox 6" id="6"/>
          <p:cNvSpPr txBox="true"/>
          <p:nvPr/>
        </p:nvSpPr>
        <p:spPr>
          <a:xfrm rot="0">
            <a:off x="1028700" y="841946"/>
            <a:ext cx="7345324" cy="1044320"/>
          </a:xfrm>
          <a:prstGeom prst="rect">
            <a:avLst/>
          </a:prstGeom>
        </p:spPr>
        <p:txBody>
          <a:bodyPr anchor="t" rtlCol="false" tIns="0" lIns="0" bIns="0" rIns="0">
            <a:spAutoFit/>
          </a:bodyPr>
          <a:lstStyle/>
          <a:p>
            <a:pPr algn="l">
              <a:lnSpc>
                <a:spcPts val="8039"/>
              </a:lnSpc>
            </a:pPr>
            <a:r>
              <a:rPr lang="en-US" b="true" sz="7114">
                <a:solidFill>
                  <a:srgbClr val="FFFFFF"/>
                </a:solidFill>
                <a:latin typeface="Glacial Indifference Bold"/>
                <a:ea typeface="Glacial Indifference Bold"/>
                <a:cs typeface="Glacial Indifference Bold"/>
                <a:sym typeface="Glacial Indifference Bold"/>
              </a:rPr>
              <a:t>GO-BACK-N ARQ</a:t>
            </a:r>
          </a:p>
        </p:txBody>
      </p:sp>
    </p:spTree>
  </p:cSld>
  <p:clrMapOvr>
    <a:masterClrMapping/>
  </p:clrMapOvr>
  <p:transition spd="med">
    <p:push dir="l"/>
  </p:transition>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560315" y="2370945"/>
            <a:ext cx="11379077" cy="7848755"/>
          </a:xfrm>
          <a:custGeom>
            <a:avLst/>
            <a:gdLst/>
            <a:ahLst/>
            <a:cxnLst/>
            <a:rect r="r" b="b" t="t" l="l"/>
            <a:pathLst>
              <a:path h="7848755" w="11379077">
                <a:moveTo>
                  <a:pt x="0" y="0"/>
                </a:moveTo>
                <a:lnTo>
                  <a:pt x="11379077" y="0"/>
                </a:lnTo>
                <a:lnTo>
                  <a:pt x="11379077" y="7848755"/>
                </a:lnTo>
                <a:lnTo>
                  <a:pt x="0" y="7848755"/>
                </a:lnTo>
                <a:lnTo>
                  <a:pt x="0" y="0"/>
                </a:lnTo>
                <a:close/>
              </a:path>
            </a:pathLst>
          </a:custGeom>
          <a:blipFill>
            <a:blip r:embed="rId2"/>
            <a:stretch>
              <a:fillRect l="-10561" t="-1020" r="0" b="-5840"/>
            </a:stretch>
          </a:blipFill>
          <a:ln w="38100" cap="sq">
            <a:solidFill>
              <a:srgbClr val="000000"/>
            </a:solidFill>
            <a:prstDash val="solid"/>
            <a:miter/>
          </a:ln>
        </p:spPr>
      </p:sp>
      <p:sp>
        <p:nvSpPr>
          <p:cNvPr name="TextBox 3" id="3"/>
          <p:cNvSpPr txBox="true"/>
          <p:nvPr/>
        </p:nvSpPr>
        <p:spPr>
          <a:xfrm rot="0">
            <a:off x="356526" y="231250"/>
            <a:ext cx="4855878" cy="523875"/>
          </a:xfrm>
          <a:prstGeom prst="rect">
            <a:avLst/>
          </a:prstGeom>
        </p:spPr>
        <p:txBody>
          <a:bodyPr anchor="t" rtlCol="false" tIns="0" lIns="0" bIns="0" rIns="0">
            <a:spAutoFit/>
          </a:bodyPr>
          <a:lstStyle/>
          <a:p>
            <a:pPr algn="l">
              <a:lnSpc>
                <a:spcPts val="4200"/>
              </a:lnSpc>
            </a:pPr>
            <a:r>
              <a:rPr lang="en-US" sz="3000" i="true">
                <a:solidFill>
                  <a:srgbClr val="FFFFFF"/>
                </a:solidFill>
                <a:latin typeface="HK Grotesk Italics"/>
                <a:ea typeface="HK Grotesk Italics"/>
                <a:cs typeface="HK Grotesk Italics"/>
                <a:sym typeface="HK Grotesk Italics"/>
              </a:rPr>
              <a:t>Latency Leaders</a:t>
            </a:r>
          </a:p>
        </p:txBody>
      </p:sp>
      <p:sp>
        <p:nvSpPr>
          <p:cNvPr name="TextBox 4" id="4"/>
          <p:cNvSpPr txBox="true"/>
          <p:nvPr/>
        </p:nvSpPr>
        <p:spPr>
          <a:xfrm rot="0">
            <a:off x="1028700" y="336025"/>
            <a:ext cx="16442306" cy="2063495"/>
          </a:xfrm>
          <a:prstGeom prst="rect">
            <a:avLst/>
          </a:prstGeom>
        </p:spPr>
        <p:txBody>
          <a:bodyPr anchor="t" rtlCol="false" tIns="0" lIns="0" bIns="0" rIns="0">
            <a:spAutoFit/>
          </a:bodyPr>
          <a:lstStyle/>
          <a:p>
            <a:pPr algn="ctr">
              <a:lnSpc>
                <a:spcPts val="8039"/>
              </a:lnSpc>
            </a:pPr>
            <a:r>
              <a:rPr lang="en-US" b="true" sz="7114">
                <a:solidFill>
                  <a:srgbClr val="3A5677"/>
                </a:solidFill>
                <a:latin typeface="Glacial Indifference Bold"/>
                <a:ea typeface="Glacial Indifference Bold"/>
                <a:cs typeface="Glacial Indifference Bold"/>
                <a:sym typeface="Glacial Indifference Bold"/>
              </a:rPr>
              <a:t>SAMPLE IMPLEMENTATION  OF GO-BACK-N-WAIT ARQ</a:t>
            </a:r>
          </a:p>
        </p:txBody>
      </p:sp>
    </p:spTree>
  </p:cSld>
  <p:clrMapOvr>
    <a:masterClrMapping/>
  </p:clrMapOvr>
  <p:transition spd="med">
    <p:push dir="l"/>
  </p:transition>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0" r="0" b="0"/>
            </a:stretch>
          </a:blipFill>
        </p:spPr>
      </p:sp>
      <p:sp>
        <p:nvSpPr>
          <p:cNvPr name="Freeform 3" id="3"/>
          <p:cNvSpPr/>
          <p:nvPr/>
        </p:nvSpPr>
        <p:spPr>
          <a:xfrm flipH="false" flipV="false" rot="5400000">
            <a:off x="2113643" y="-2113643"/>
            <a:ext cx="10287000" cy="14514286"/>
          </a:xfrm>
          <a:custGeom>
            <a:avLst/>
            <a:gdLst/>
            <a:ahLst/>
            <a:cxnLst/>
            <a:rect r="r" b="b" t="t" l="l"/>
            <a:pathLst>
              <a:path h="14514286" w="10287000">
                <a:moveTo>
                  <a:pt x="0" y="0"/>
                </a:moveTo>
                <a:lnTo>
                  <a:pt x="10287000" y="0"/>
                </a:lnTo>
                <a:lnTo>
                  <a:pt x="10287000" y="14514286"/>
                </a:lnTo>
                <a:lnTo>
                  <a:pt x="0" y="14514286"/>
                </a:lnTo>
                <a:lnTo>
                  <a:pt x="0" y="0"/>
                </a:lnTo>
                <a:close/>
              </a:path>
            </a:pathLst>
          </a:custGeom>
          <a:blipFill>
            <a:blip r:embed="rId3"/>
            <a:stretch>
              <a:fillRect l="0" t="0" r="0" b="0"/>
            </a:stretch>
          </a:blipFill>
        </p:spPr>
      </p:sp>
      <p:sp>
        <p:nvSpPr>
          <p:cNvPr name="Freeform 4" id="4"/>
          <p:cNvSpPr/>
          <p:nvPr/>
        </p:nvSpPr>
        <p:spPr>
          <a:xfrm flipH="false" flipV="false" rot="0">
            <a:off x="9762348" y="1148690"/>
            <a:ext cx="8115300" cy="7989621"/>
          </a:xfrm>
          <a:custGeom>
            <a:avLst/>
            <a:gdLst/>
            <a:ahLst/>
            <a:cxnLst/>
            <a:rect r="r" b="b" t="t" l="l"/>
            <a:pathLst>
              <a:path h="7989621" w="8115300">
                <a:moveTo>
                  <a:pt x="0" y="0"/>
                </a:moveTo>
                <a:lnTo>
                  <a:pt x="8115300" y="0"/>
                </a:lnTo>
                <a:lnTo>
                  <a:pt x="8115300" y="7989620"/>
                </a:lnTo>
                <a:lnTo>
                  <a:pt x="0" y="7989620"/>
                </a:lnTo>
                <a:lnTo>
                  <a:pt x="0" y="0"/>
                </a:lnTo>
                <a:close/>
              </a:path>
            </a:pathLst>
          </a:custGeom>
          <a:blipFill>
            <a:blip r:embed="rId4"/>
            <a:stretch>
              <a:fillRect l="0" t="0" r="0" b="0"/>
            </a:stretch>
          </a:blipFill>
        </p:spPr>
      </p:sp>
      <p:sp>
        <p:nvSpPr>
          <p:cNvPr name="TextBox 5" id="5"/>
          <p:cNvSpPr txBox="true"/>
          <p:nvPr/>
        </p:nvSpPr>
        <p:spPr>
          <a:xfrm rot="0">
            <a:off x="1028700" y="2015870"/>
            <a:ext cx="16565347" cy="7910830"/>
          </a:xfrm>
          <a:prstGeom prst="rect">
            <a:avLst/>
          </a:prstGeom>
        </p:spPr>
        <p:txBody>
          <a:bodyPr anchor="t" rtlCol="false" tIns="0" lIns="0" bIns="0" rIns="0">
            <a:spAutoFit/>
          </a:bodyPr>
          <a:lstStyle/>
          <a:p>
            <a:pPr algn="l">
              <a:lnSpc>
                <a:spcPts val="3919"/>
              </a:lnSpc>
            </a:pPr>
            <a:r>
              <a:rPr lang="en-US" sz="2799" b="true">
                <a:solidFill>
                  <a:srgbClr val="FFFFFF"/>
                </a:solidFill>
                <a:latin typeface="HK Grotesk Bold"/>
                <a:ea typeface="HK Grotesk Bold"/>
                <a:cs typeface="HK Grotesk Bold"/>
                <a:sym typeface="HK Grotesk Bold"/>
              </a:rPr>
              <a:t>How it Works:</a:t>
            </a:r>
          </a:p>
          <a:p>
            <a:pPr algn="l" marL="604519" indent="-302260" lvl="1">
              <a:lnSpc>
                <a:spcPts val="3919"/>
              </a:lnSpc>
              <a:buFont typeface="Arial"/>
              <a:buChar char="•"/>
            </a:pPr>
            <a:r>
              <a:rPr lang="en-US" sz="2799">
                <a:solidFill>
                  <a:srgbClr val="FFFFFF"/>
                </a:solidFill>
                <a:latin typeface="HK Grotesk"/>
                <a:ea typeface="HK Grotesk"/>
                <a:cs typeface="HK Grotesk"/>
                <a:sym typeface="HK Grotesk"/>
              </a:rPr>
              <a:t>The sender transmits multiple packets without waiting for an acknowledgment.</a:t>
            </a:r>
          </a:p>
          <a:p>
            <a:pPr algn="l" marL="604519" indent="-302260" lvl="1">
              <a:lnSpc>
                <a:spcPts val="3919"/>
              </a:lnSpc>
              <a:buFont typeface="Arial"/>
              <a:buChar char="•"/>
            </a:pPr>
            <a:r>
              <a:rPr lang="en-US" sz="2799">
                <a:solidFill>
                  <a:srgbClr val="FFFFFF"/>
                </a:solidFill>
                <a:latin typeface="HK Grotesk"/>
                <a:ea typeface="HK Grotesk"/>
                <a:cs typeface="HK Grotesk"/>
                <a:sym typeface="HK Grotesk"/>
              </a:rPr>
              <a:t>If a packet is lost or corrupted, the receiver requests only that specific packet to be retransmitted (instead of retransmitting all subsequent packets like in Go-Back-N).</a:t>
            </a:r>
          </a:p>
          <a:p>
            <a:pPr algn="l" marL="604519" indent="-302260" lvl="1">
              <a:lnSpc>
                <a:spcPts val="3919"/>
              </a:lnSpc>
              <a:buFont typeface="Arial"/>
              <a:buChar char="•"/>
            </a:pPr>
            <a:r>
              <a:rPr lang="en-US" sz="2799">
                <a:solidFill>
                  <a:srgbClr val="FFFFFF"/>
                </a:solidFill>
                <a:latin typeface="HK Grotesk"/>
                <a:ea typeface="HK Grotesk"/>
                <a:cs typeface="HK Grotesk"/>
                <a:sym typeface="HK Grotesk"/>
              </a:rPr>
              <a:t>The receiver stores correctly received packets in a buffer and waits for the missing packet to arrive.</a:t>
            </a:r>
          </a:p>
          <a:p>
            <a:pPr algn="l">
              <a:lnSpc>
                <a:spcPts val="3919"/>
              </a:lnSpc>
            </a:pPr>
            <a:r>
              <a:rPr lang="en-US" sz="2799" b="true">
                <a:solidFill>
                  <a:srgbClr val="FFFFFF"/>
                </a:solidFill>
                <a:latin typeface="HK Grotesk Bold"/>
                <a:ea typeface="HK Grotesk Bold"/>
                <a:cs typeface="HK Grotesk Bold"/>
                <a:sym typeface="HK Grotesk Bold"/>
              </a:rPr>
              <a:t>Pros:</a:t>
            </a:r>
          </a:p>
          <a:p>
            <a:pPr algn="l" marL="604519" indent="-302260" lvl="1">
              <a:lnSpc>
                <a:spcPts val="3919"/>
              </a:lnSpc>
              <a:buFont typeface="Arial"/>
              <a:buChar char="•"/>
            </a:pPr>
            <a:r>
              <a:rPr lang="en-US" sz="2799">
                <a:solidFill>
                  <a:srgbClr val="FFFFFF"/>
                </a:solidFill>
                <a:latin typeface="HK Grotesk"/>
                <a:ea typeface="HK Grotesk"/>
                <a:cs typeface="HK Grotesk"/>
                <a:sym typeface="HK Grotesk"/>
              </a:rPr>
              <a:t>More efficient than Go-Back-N because only the lost/corrupted packets are retransmitted.</a:t>
            </a:r>
          </a:p>
          <a:p>
            <a:pPr algn="l" marL="604519" indent="-302260" lvl="1">
              <a:lnSpc>
                <a:spcPts val="3919"/>
              </a:lnSpc>
              <a:buFont typeface="Arial"/>
              <a:buChar char="•"/>
            </a:pPr>
            <a:r>
              <a:rPr lang="en-US" sz="2799">
                <a:solidFill>
                  <a:srgbClr val="FFFFFF"/>
                </a:solidFill>
                <a:latin typeface="HK Grotesk"/>
                <a:ea typeface="HK Grotesk"/>
                <a:cs typeface="HK Grotesk"/>
                <a:sym typeface="HK Grotesk"/>
              </a:rPr>
              <a:t>High</a:t>
            </a:r>
            <a:r>
              <a:rPr lang="en-US" sz="2799">
                <a:solidFill>
                  <a:srgbClr val="FFFFFF"/>
                </a:solidFill>
                <a:latin typeface="HK Grotesk"/>
                <a:ea typeface="HK Grotesk"/>
                <a:cs typeface="HK Grotesk"/>
                <a:sym typeface="HK Grotesk"/>
              </a:rPr>
              <a:t>er throughput as unnecessary retransmissions are avoided.</a:t>
            </a:r>
          </a:p>
          <a:p>
            <a:pPr algn="l">
              <a:lnSpc>
                <a:spcPts val="3919"/>
              </a:lnSpc>
            </a:pPr>
            <a:r>
              <a:rPr lang="en-US" sz="2799" b="true">
                <a:solidFill>
                  <a:srgbClr val="FFFFFF"/>
                </a:solidFill>
                <a:latin typeface="HK Grotesk Bold"/>
                <a:ea typeface="HK Grotesk Bold"/>
                <a:cs typeface="HK Grotesk Bold"/>
                <a:sym typeface="HK Grotesk Bold"/>
              </a:rPr>
              <a:t>Cons:</a:t>
            </a:r>
          </a:p>
          <a:p>
            <a:pPr algn="l" marL="604519" indent="-302260" lvl="1">
              <a:lnSpc>
                <a:spcPts val="3919"/>
              </a:lnSpc>
              <a:buFont typeface="Arial"/>
              <a:buChar char="•"/>
            </a:pPr>
            <a:r>
              <a:rPr lang="en-US" sz="2799">
                <a:solidFill>
                  <a:srgbClr val="FFFFFF"/>
                </a:solidFill>
                <a:latin typeface="HK Grotesk"/>
                <a:ea typeface="HK Grotesk"/>
                <a:cs typeface="HK Grotesk"/>
                <a:sym typeface="HK Grotesk"/>
              </a:rPr>
              <a:t>Requires more complex processing and larger buffer memory at both sender and receiver to handle out-of-order packets.</a:t>
            </a:r>
          </a:p>
          <a:p>
            <a:pPr algn="l" marL="604519" indent="-302260" lvl="1">
              <a:lnSpc>
                <a:spcPts val="3919"/>
              </a:lnSpc>
              <a:buFont typeface="Arial"/>
              <a:buChar char="•"/>
            </a:pPr>
            <a:r>
              <a:rPr lang="en-US" sz="2799">
                <a:solidFill>
                  <a:srgbClr val="FFFFFF"/>
                </a:solidFill>
                <a:latin typeface="HK Grotesk"/>
                <a:ea typeface="HK Grotesk"/>
                <a:cs typeface="HK Grotesk"/>
                <a:sym typeface="HK Grotesk"/>
              </a:rPr>
              <a:t>Higher overhead due to the need for individual acknowledgments.</a:t>
            </a:r>
          </a:p>
          <a:p>
            <a:pPr algn="l">
              <a:lnSpc>
                <a:spcPts val="3919"/>
              </a:lnSpc>
            </a:pPr>
            <a:r>
              <a:rPr lang="en-US" sz="2799" b="true">
                <a:solidFill>
                  <a:srgbClr val="FFFFFF"/>
                </a:solidFill>
                <a:latin typeface="HK Grotesk Bold"/>
                <a:ea typeface="HK Grotesk Bold"/>
                <a:cs typeface="HK Grotesk Bold"/>
                <a:sym typeface="HK Grotesk Bold"/>
              </a:rPr>
              <a:t>Use Cases:</a:t>
            </a:r>
          </a:p>
          <a:p>
            <a:pPr algn="l" marL="604519" indent="-302260" lvl="1">
              <a:lnSpc>
                <a:spcPts val="3919"/>
              </a:lnSpc>
              <a:buFont typeface="Arial"/>
              <a:buChar char="•"/>
            </a:pPr>
            <a:r>
              <a:rPr lang="en-US" sz="2799">
                <a:solidFill>
                  <a:srgbClr val="FFFFFF"/>
                </a:solidFill>
                <a:latin typeface="HK Grotesk"/>
                <a:ea typeface="HK Grotesk"/>
                <a:cs typeface="HK Grotesk"/>
                <a:sym typeface="HK Grotesk"/>
              </a:rPr>
              <a:t>Used in high-speed and high-latency networks where efficiency is critical (e.g., LTE/5G RLC layer, TCP).</a:t>
            </a:r>
          </a:p>
          <a:p>
            <a:pPr algn="l" marL="604519" indent="-302260" lvl="1">
              <a:lnSpc>
                <a:spcPts val="3919"/>
              </a:lnSpc>
              <a:buFont typeface="Arial"/>
              <a:buChar char="•"/>
            </a:pPr>
            <a:r>
              <a:rPr lang="en-US" sz="2799">
                <a:solidFill>
                  <a:srgbClr val="FFFFFF"/>
                </a:solidFill>
                <a:latin typeface="HK Grotesk"/>
                <a:ea typeface="HK Grotesk"/>
                <a:cs typeface="HK Grotesk"/>
                <a:sym typeface="HK Grotesk"/>
              </a:rPr>
              <a:t>Satellite an</a:t>
            </a:r>
            <a:r>
              <a:rPr lang="en-US" sz="2799">
                <a:solidFill>
                  <a:srgbClr val="FFFFFF"/>
                </a:solidFill>
                <a:latin typeface="HK Grotesk"/>
                <a:ea typeface="HK Grotesk"/>
                <a:cs typeface="HK Grotesk"/>
                <a:sym typeface="HK Grotesk"/>
              </a:rPr>
              <a:t>d wireless communications where retransmission costs are high.</a:t>
            </a:r>
          </a:p>
        </p:txBody>
      </p:sp>
      <p:sp>
        <p:nvSpPr>
          <p:cNvPr name="TextBox 6" id="6"/>
          <p:cNvSpPr txBox="true"/>
          <p:nvPr/>
        </p:nvSpPr>
        <p:spPr>
          <a:xfrm rot="0">
            <a:off x="1028700" y="841946"/>
            <a:ext cx="9855587" cy="1044320"/>
          </a:xfrm>
          <a:prstGeom prst="rect">
            <a:avLst/>
          </a:prstGeom>
        </p:spPr>
        <p:txBody>
          <a:bodyPr anchor="t" rtlCol="false" tIns="0" lIns="0" bIns="0" rIns="0">
            <a:spAutoFit/>
          </a:bodyPr>
          <a:lstStyle/>
          <a:p>
            <a:pPr algn="l">
              <a:lnSpc>
                <a:spcPts val="8039"/>
              </a:lnSpc>
            </a:pPr>
            <a:r>
              <a:rPr lang="en-US" b="true" sz="7114">
                <a:solidFill>
                  <a:srgbClr val="FFFFFF"/>
                </a:solidFill>
                <a:latin typeface="Glacial Indifference Bold"/>
                <a:ea typeface="Glacial Indifference Bold"/>
                <a:cs typeface="Glacial Indifference Bold"/>
                <a:sym typeface="Glacial Indifference Bold"/>
              </a:rPr>
              <a:t>SELECTIVE REPEAT ARQ</a:t>
            </a:r>
          </a:p>
        </p:txBody>
      </p:sp>
    </p:spTree>
  </p:cSld>
  <p:clrMapOvr>
    <a:masterClrMapping/>
  </p:clrMapOvr>
  <p:transition spd="med">
    <p:push dir="l"/>
  </p:transition>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431766" y="2361420"/>
            <a:ext cx="9172809" cy="7887480"/>
          </a:xfrm>
          <a:custGeom>
            <a:avLst/>
            <a:gdLst/>
            <a:ahLst/>
            <a:cxnLst/>
            <a:rect r="r" b="b" t="t" l="l"/>
            <a:pathLst>
              <a:path h="7887480" w="9172809">
                <a:moveTo>
                  <a:pt x="0" y="0"/>
                </a:moveTo>
                <a:lnTo>
                  <a:pt x="9172809" y="0"/>
                </a:lnTo>
                <a:lnTo>
                  <a:pt x="9172809" y="7887480"/>
                </a:lnTo>
                <a:lnTo>
                  <a:pt x="0" y="7887480"/>
                </a:lnTo>
                <a:lnTo>
                  <a:pt x="0" y="0"/>
                </a:lnTo>
                <a:close/>
              </a:path>
            </a:pathLst>
          </a:custGeom>
          <a:blipFill>
            <a:blip r:embed="rId2"/>
            <a:stretch>
              <a:fillRect l="-975" t="0" r="-975" b="0"/>
            </a:stretch>
          </a:blipFill>
          <a:ln w="38100" cap="sq">
            <a:solidFill>
              <a:srgbClr val="000000"/>
            </a:solidFill>
            <a:prstDash val="solid"/>
            <a:miter/>
          </a:ln>
        </p:spPr>
      </p:sp>
      <p:sp>
        <p:nvSpPr>
          <p:cNvPr name="TextBox 3" id="3"/>
          <p:cNvSpPr txBox="true"/>
          <p:nvPr/>
        </p:nvSpPr>
        <p:spPr>
          <a:xfrm rot="0">
            <a:off x="356526" y="231250"/>
            <a:ext cx="4855878" cy="523875"/>
          </a:xfrm>
          <a:prstGeom prst="rect">
            <a:avLst/>
          </a:prstGeom>
        </p:spPr>
        <p:txBody>
          <a:bodyPr anchor="t" rtlCol="false" tIns="0" lIns="0" bIns="0" rIns="0">
            <a:spAutoFit/>
          </a:bodyPr>
          <a:lstStyle/>
          <a:p>
            <a:pPr algn="l">
              <a:lnSpc>
                <a:spcPts val="4200"/>
              </a:lnSpc>
            </a:pPr>
            <a:r>
              <a:rPr lang="en-US" sz="3000" i="true">
                <a:solidFill>
                  <a:srgbClr val="FFFFFF"/>
                </a:solidFill>
                <a:latin typeface="HK Grotesk Italics"/>
                <a:ea typeface="HK Grotesk Italics"/>
                <a:cs typeface="HK Grotesk Italics"/>
                <a:sym typeface="HK Grotesk Italics"/>
              </a:rPr>
              <a:t>Latency Leaders</a:t>
            </a:r>
          </a:p>
        </p:txBody>
      </p:sp>
      <p:sp>
        <p:nvSpPr>
          <p:cNvPr name="TextBox 4" id="4"/>
          <p:cNvSpPr txBox="true"/>
          <p:nvPr/>
        </p:nvSpPr>
        <p:spPr>
          <a:xfrm rot="0">
            <a:off x="1028700" y="307450"/>
            <a:ext cx="16442306" cy="2063495"/>
          </a:xfrm>
          <a:prstGeom prst="rect">
            <a:avLst/>
          </a:prstGeom>
        </p:spPr>
        <p:txBody>
          <a:bodyPr anchor="t" rtlCol="false" tIns="0" lIns="0" bIns="0" rIns="0">
            <a:spAutoFit/>
          </a:bodyPr>
          <a:lstStyle/>
          <a:p>
            <a:pPr algn="ctr">
              <a:lnSpc>
                <a:spcPts val="8039"/>
              </a:lnSpc>
            </a:pPr>
            <a:r>
              <a:rPr lang="en-US" b="true" sz="7114">
                <a:solidFill>
                  <a:srgbClr val="3A5677"/>
                </a:solidFill>
                <a:latin typeface="Glacial Indifference Bold"/>
                <a:ea typeface="Glacial Indifference Bold"/>
                <a:cs typeface="Glacial Indifference Bold"/>
                <a:sym typeface="Glacial Indifference Bold"/>
              </a:rPr>
              <a:t>SAMPLE IMPLEMENTATION OF SELECTIVE REPEAT ARQ</a:t>
            </a:r>
          </a:p>
        </p:txBody>
      </p:sp>
    </p:spTree>
  </p:cSld>
  <p:clrMapOvr>
    <a:masterClrMapping/>
  </p:clrMapOvr>
  <p:transition spd="med">
    <p:push dir="l"/>
  </p:transition>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0" r="0" b="0"/>
            </a:stretch>
          </a:blipFill>
        </p:spPr>
      </p:sp>
      <p:sp>
        <p:nvSpPr>
          <p:cNvPr name="Freeform 3" id="3"/>
          <p:cNvSpPr/>
          <p:nvPr/>
        </p:nvSpPr>
        <p:spPr>
          <a:xfrm flipH="false" flipV="false" rot="0">
            <a:off x="1028700" y="3652927"/>
            <a:ext cx="16230600" cy="4605433"/>
          </a:xfrm>
          <a:custGeom>
            <a:avLst/>
            <a:gdLst/>
            <a:ahLst/>
            <a:cxnLst/>
            <a:rect r="r" b="b" t="t" l="l"/>
            <a:pathLst>
              <a:path h="4605433" w="16230600">
                <a:moveTo>
                  <a:pt x="0" y="0"/>
                </a:moveTo>
                <a:lnTo>
                  <a:pt x="16230600" y="0"/>
                </a:lnTo>
                <a:lnTo>
                  <a:pt x="16230600" y="4605433"/>
                </a:lnTo>
                <a:lnTo>
                  <a:pt x="0" y="4605433"/>
                </a:lnTo>
                <a:lnTo>
                  <a:pt x="0" y="0"/>
                </a:lnTo>
                <a:close/>
              </a:path>
            </a:pathLst>
          </a:custGeom>
          <a:blipFill>
            <a:blip r:embed="rId3"/>
            <a:stretch>
              <a:fillRect l="0" t="0" r="0" b="0"/>
            </a:stretch>
          </a:blipFill>
        </p:spPr>
      </p:sp>
      <p:sp>
        <p:nvSpPr>
          <p:cNvPr name="TextBox 4" id="4"/>
          <p:cNvSpPr txBox="true"/>
          <p:nvPr/>
        </p:nvSpPr>
        <p:spPr>
          <a:xfrm rot="0">
            <a:off x="356526" y="231250"/>
            <a:ext cx="4855878" cy="523875"/>
          </a:xfrm>
          <a:prstGeom prst="rect">
            <a:avLst/>
          </a:prstGeom>
        </p:spPr>
        <p:txBody>
          <a:bodyPr anchor="t" rtlCol="false" tIns="0" lIns="0" bIns="0" rIns="0">
            <a:spAutoFit/>
          </a:bodyPr>
          <a:lstStyle/>
          <a:p>
            <a:pPr algn="l">
              <a:lnSpc>
                <a:spcPts val="4200"/>
              </a:lnSpc>
            </a:pPr>
            <a:r>
              <a:rPr lang="en-US" sz="3000" i="true">
                <a:solidFill>
                  <a:srgbClr val="FFFFFF"/>
                </a:solidFill>
                <a:latin typeface="HK Grotesk Italics"/>
                <a:ea typeface="HK Grotesk Italics"/>
                <a:cs typeface="HK Grotesk Italics"/>
                <a:sym typeface="HK Grotesk Italics"/>
              </a:rPr>
              <a:t>Latency Leaders</a:t>
            </a:r>
          </a:p>
        </p:txBody>
      </p:sp>
      <p:sp>
        <p:nvSpPr>
          <p:cNvPr name="TextBox 5" id="5"/>
          <p:cNvSpPr txBox="true"/>
          <p:nvPr/>
        </p:nvSpPr>
        <p:spPr>
          <a:xfrm rot="0">
            <a:off x="1644418" y="1903554"/>
            <a:ext cx="14999163" cy="1044320"/>
          </a:xfrm>
          <a:prstGeom prst="rect">
            <a:avLst/>
          </a:prstGeom>
        </p:spPr>
        <p:txBody>
          <a:bodyPr anchor="t" rtlCol="false" tIns="0" lIns="0" bIns="0" rIns="0">
            <a:spAutoFit/>
          </a:bodyPr>
          <a:lstStyle/>
          <a:p>
            <a:pPr algn="l">
              <a:lnSpc>
                <a:spcPts val="8039"/>
              </a:lnSpc>
            </a:pPr>
            <a:r>
              <a:rPr lang="en-US" b="true" sz="7114">
                <a:solidFill>
                  <a:srgbClr val="FFFFFF"/>
                </a:solidFill>
                <a:latin typeface="Glacial Indifference Bold"/>
                <a:ea typeface="Glacial Indifference Bold"/>
                <a:cs typeface="Glacial Indifference Bold"/>
                <a:sym typeface="Glacial Indifference Bold"/>
              </a:rPr>
              <a:t>COMPARISON BETWEEN ARQ TYPES</a:t>
            </a:r>
          </a:p>
        </p:txBody>
      </p:sp>
    </p:spTree>
  </p:cSld>
  <p:clrMapOvr>
    <a:masterClrMapping/>
  </p:clrMapOvr>
  <p:transition spd="med">
    <p:push dir="l"/>
  </p:transition>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0" r="0" b="0"/>
            </a:stretch>
          </a:blipFill>
        </p:spPr>
      </p:sp>
      <p:sp>
        <p:nvSpPr>
          <p:cNvPr name="Freeform 3" id="3"/>
          <p:cNvSpPr/>
          <p:nvPr/>
        </p:nvSpPr>
        <p:spPr>
          <a:xfrm flipH="false" flipV="false" rot="5400000">
            <a:off x="2113643" y="-2113643"/>
            <a:ext cx="10287000" cy="14514286"/>
          </a:xfrm>
          <a:custGeom>
            <a:avLst/>
            <a:gdLst/>
            <a:ahLst/>
            <a:cxnLst/>
            <a:rect r="r" b="b" t="t" l="l"/>
            <a:pathLst>
              <a:path h="14514286" w="10287000">
                <a:moveTo>
                  <a:pt x="0" y="0"/>
                </a:moveTo>
                <a:lnTo>
                  <a:pt x="10287000" y="0"/>
                </a:lnTo>
                <a:lnTo>
                  <a:pt x="10287000" y="14514286"/>
                </a:lnTo>
                <a:lnTo>
                  <a:pt x="0" y="14514286"/>
                </a:lnTo>
                <a:lnTo>
                  <a:pt x="0" y="0"/>
                </a:lnTo>
                <a:close/>
              </a:path>
            </a:pathLst>
          </a:custGeom>
          <a:blipFill>
            <a:blip r:embed="rId3"/>
            <a:stretch>
              <a:fillRect l="0" t="0" r="0" b="0"/>
            </a:stretch>
          </a:blipFill>
        </p:spPr>
      </p:sp>
      <p:sp>
        <p:nvSpPr>
          <p:cNvPr name="Freeform 4" id="4"/>
          <p:cNvSpPr/>
          <p:nvPr/>
        </p:nvSpPr>
        <p:spPr>
          <a:xfrm flipH="false" flipV="false" rot="0">
            <a:off x="9144000" y="1148690"/>
            <a:ext cx="8115300" cy="7989621"/>
          </a:xfrm>
          <a:custGeom>
            <a:avLst/>
            <a:gdLst/>
            <a:ahLst/>
            <a:cxnLst/>
            <a:rect r="r" b="b" t="t" l="l"/>
            <a:pathLst>
              <a:path h="7989621" w="8115300">
                <a:moveTo>
                  <a:pt x="0" y="0"/>
                </a:moveTo>
                <a:lnTo>
                  <a:pt x="8115300" y="0"/>
                </a:lnTo>
                <a:lnTo>
                  <a:pt x="8115300" y="7989620"/>
                </a:lnTo>
                <a:lnTo>
                  <a:pt x="0" y="7989620"/>
                </a:lnTo>
                <a:lnTo>
                  <a:pt x="0" y="0"/>
                </a:lnTo>
                <a:close/>
              </a:path>
            </a:pathLst>
          </a:custGeom>
          <a:blipFill>
            <a:blip r:embed="rId4"/>
            <a:stretch>
              <a:fillRect l="0" t="0" r="0" b="0"/>
            </a:stretch>
          </a:blipFill>
        </p:spPr>
      </p:sp>
      <p:sp>
        <p:nvSpPr>
          <p:cNvPr name="TextBox 5" id="5"/>
          <p:cNvSpPr txBox="true"/>
          <p:nvPr/>
        </p:nvSpPr>
        <p:spPr>
          <a:xfrm rot="0">
            <a:off x="761800" y="4130802"/>
            <a:ext cx="8553914" cy="2063495"/>
          </a:xfrm>
          <a:prstGeom prst="rect">
            <a:avLst/>
          </a:prstGeom>
        </p:spPr>
        <p:txBody>
          <a:bodyPr anchor="t" rtlCol="false" tIns="0" lIns="0" bIns="0" rIns="0">
            <a:spAutoFit/>
          </a:bodyPr>
          <a:lstStyle/>
          <a:p>
            <a:pPr algn="l">
              <a:lnSpc>
                <a:spcPts val="8039"/>
              </a:lnSpc>
            </a:pPr>
            <a:r>
              <a:rPr lang="en-US" b="true" sz="7114">
                <a:solidFill>
                  <a:srgbClr val="FFFFFF"/>
                </a:solidFill>
                <a:latin typeface="Glacial Indifference Bold"/>
                <a:ea typeface="Glacial Indifference Bold"/>
                <a:cs typeface="Glacial Indifference Bold"/>
                <a:sym typeface="Glacial Indifference Bold"/>
              </a:rPr>
              <a:t>KEY PARAMETERS IN RLC ARQ</a:t>
            </a:r>
          </a:p>
        </p:txBody>
      </p:sp>
      <p:sp>
        <p:nvSpPr>
          <p:cNvPr name="TextBox 6" id="6"/>
          <p:cNvSpPr txBox="true"/>
          <p:nvPr/>
        </p:nvSpPr>
        <p:spPr>
          <a:xfrm rot="0">
            <a:off x="1028700" y="962025"/>
            <a:ext cx="4855878" cy="523875"/>
          </a:xfrm>
          <a:prstGeom prst="rect">
            <a:avLst/>
          </a:prstGeom>
        </p:spPr>
        <p:txBody>
          <a:bodyPr anchor="t" rtlCol="false" tIns="0" lIns="0" bIns="0" rIns="0">
            <a:spAutoFit/>
          </a:bodyPr>
          <a:lstStyle/>
          <a:p>
            <a:pPr algn="l">
              <a:lnSpc>
                <a:spcPts val="4200"/>
              </a:lnSpc>
            </a:pPr>
            <a:r>
              <a:rPr lang="en-US" sz="3000" i="true">
                <a:solidFill>
                  <a:srgbClr val="FFFFFF"/>
                </a:solidFill>
                <a:latin typeface="HK Grotesk Italics"/>
                <a:ea typeface="HK Grotesk Italics"/>
                <a:cs typeface="HK Grotesk Italics"/>
                <a:sym typeface="HK Grotesk Italics"/>
              </a:rPr>
              <a:t>Latency Leaders</a:t>
            </a:r>
          </a:p>
        </p:txBody>
      </p:sp>
    </p:spTree>
  </p:cSld>
  <p:clrMapOvr>
    <a:masterClrMapping/>
  </p:clrMapOvr>
  <p:transition spd="med">
    <p:push dir="l"/>
  </p:transition>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0" r="0" b="0"/>
            </a:stretch>
          </a:blipFill>
        </p:spPr>
      </p:sp>
      <p:sp>
        <p:nvSpPr>
          <p:cNvPr name="Freeform 3" id="3"/>
          <p:cNvSpPr/>
          <p:nvPr/>
        </p:nvSpPr>
        <p:spPr>
          <a:xfrm flipH="false" flipV="false" rot="5400000">
            <a:off x="2113643" y="-2113643"/>
            <a:ext cx="10287000" cy="14514286"/>
          </a:xfrm>
          <a:custGeom>
            <a:avLst/>
            <a:gdLst/>
            <a:ahLst/>
            <a:cxnLst/>
            <a:rect r="r" b="b" t="t" l="l"/>
            <a:pathLst>
              <a:path h="14514286" w="10287000">
                <a:moveTo>
                  <a:pt x="0" y="0"/>
                </a:moveTo>
                <a:lnTo>
                  <a:pt x="10287000" y="0"/>
                </a:lnTo>
                <a:lnTo>
                  <a:pt x="10287000" y="14514286"/>
                </a:lnTo>
                <a:lnTo>
                  <a:pt x="0" y="14514286"/>
                </a:lnTo>
                <a:lnTo>
                  <a:pt x="0" y="0"/>
                </a:lnTo>
                <a:close/>
              </a:path>
            </a:pathLst>
          </a:custGeom>
          <a:blipFill>
            <a:blip r:embed="rId3"/>
            <a:stretch>
              <a:fillRect l="0" t="0" r="0" b="0"/>
            </a:stretch>
          </a:blipFill>
        </p:spPr>
      </p:sp>
      <p:sp>
        <p:nvSpPr>
          <p:cNvPr name="Freeform 4" id="4"/>
          <p:cNvSpPr/>
          <p:nvPr/>
        </p:nvSpPr>
        <p:spPr>
          <a:xfrm flipH="false" flipV="false" rot="0">
            <a:off x="9808481" y="1148690"/>
            <a:ext cx="8115300" cy="7989621"/>
          </a:xfrm>
          <a:custGeom>
            <a:avLst/>
            <a:gdLst/>
            <a:ahLst/>
            <a:cxnLst/>
            <a:rect r="r" b="b" t="t" l="l"/>
            <a:pathLst>
              <a:path h="7989621" w="8115300">
                <a:moveTo>
                  <a:pt x="0" y="0"/>
                </a:moveTo>
                <a:lnTo>
                  <a:pt x="8115300" y="0"/>
                </a:lnTo>
                <a:lnTo>
                  <a:pt x="8115300" y="7989620"/>
                </a:lnTo>
                <a:lnTo>
                  <a:pt x="0" y="7989620"/>
                </a:lnTo>
                <a:lnTo>
                  <a:pt x="0" y="0"/>
                </a:lnTo>
                <a:close/>
              </a:path>
            </a:pathLst>
          </a:custGeom>
          <a:blipFill>
            <a:blip r:embed="rId4"/>
            <a:stretch>
              <a:fillRect l="0" t="0" r="0" b="0"/>
            </a:stretch>
          </a:blipFill>
        </p:spPr>
      </p:sp>
      <p:sp>
        <p:nvSpPr>
          <p:cNvPr name="TextBox 5" id="5"/>
          <p:cNvSpPr txBox="true"/>
          <p:nvPr/>
        </p:nvSpPr>
        <p:spPr>
          <a:xfrm rot="0">
            <a:off x="1028700" y="971550"/>
            <a:ext cx="8779781" cy="1967230"/>
          </a:xfrm>
          <a:prstGeom prst="rect">
            <a:avLst/>
          </a:prstGeom>
        </p:spPr>
        <p:txBody>
          <a:bodyPr anchor="t" rtlCol="false" tIns="0" lIns="0" bIns="0" rIns="0">
            <a:spAutoFit/>
          </a:bodyPr>
          <a:lstStyle/>
          <a:p>
            <a:pPr algn="l" marL="604519" indent="-302260" lvl="1">
              <a:lnSpc>
                <a:spcPts val="3919"/>
              </a:lnSpc>
              <a:buFont typeface="Arial"/>
              <a:buChar char="•"/>
            </a:pPr>
            <a:r>
              <a:rPr lang="en-US" b="true" sz="2799">
                <a:solidFill>
                  <a:srgbClr val="FFFFFF"/>
                </a:solidFill>
                <a:latin typeface="HK Grotesk Bold"/>
                <a:ea typeface="HK Grotesk Bold"/>
                <a:cs typeface="HK Grotesk Bold"/>
                <a:sym typeface="HK Grotesk Bold"/>
              </a:rPr>
              <a:t>Max Retransmissions:</a:t>
            </a:r>
            <a:r>
              <a:rPr lang="en-US" sz="2799">
                <a:solidFill>
                  <a:srgbClr val="FFFFFF"/>
                </a:solidFill>
                <a:latin typeface="HK Grotesk"/>
                <a:ea typeface="HK Grotesk"/>
                <a:cs typeface="HK Grotesk"/>
                <a:sym typeface="HK Grotesk"/>
              </a:rPr>
              <a:t> The maximum number of retransmissions allowed for a packet. If the packet is not successfully received within these attempts, the data may be discarded or an error is triggered.</a:t>
            </a:r>
          </a:p>
        </p:txBody>
      </p:sp>
      <p:sp>
        <p:nvSpPr>
          <p:cNvPr name="TextBox 6" id="6"/>
          <p:cNvSpPr txBox="true"/>
          <p:nvPr/>
        </p:nvSpPr>
        <p:spPr>
          <a:xfrm rot="0">
            <a:off x="1028700" y="3363498"/>
            <a:ext cx="8779781" cy="2462530"/>
          </a:xfrm>
          <a:prstGeom prst="rect">
            <a:avLst/>
          </a:prstGeom>
        </p:spPr>
        <p:txBody>
          <a:bodyPr anchor="t" rtlCol="false" tIns="0" lIns="0" bIns="0" rIns="0">
            <a:spAutoFit/>
          </a:bodyPr>
          <a:lstStyle/>
          <a:p>
            <a:pPr algn="l" marL="604519" indent="-302260" lvl="1">
              <a:lnSpc>
                <a:spcPts val="3919"/>
              </a:lnSpc>
              <a:buFont typeface="Arial"/>
              <a:buChar char="•"/>
            </a:pPr>
            <a:r>
              <a:rPr lang="en-US" b="true" sz="2799">
                <a:solidFill>
                  <a:srgbClr val="FFFFFF"/>
                </a:solidFill>
                <a:latin typeface="HK Grotesk Bold"/>
                <a:ea typeface="HK Grotesk Bold"/>
                <a:cs typeface="HK Grotesk Bold"/>
                <a:sym typeface="HK Grotesk Bold"/>
              </a:rPr>
              <a:t>Window Size: </a:t>
            </a:r>
            <a:r>
              <a:rPr lang="en-US" sz="2799">
                <a:solidFill>
                  <a:srgbClr val="FFFFFF"/>
                </a:solidFill>
                <a:latin typeface="HK Grotesk"/>
                <a:ea typeface="HK Grotesk"/>
                <a:cs typeface="HK Grotesk"/>
                <a:sym typeface="HK Grotesk"/>
              </a:rPr>
              <a:t>RLC ARQ</a:t>
            </a:r>
            <a:r>
              <a:rPr lang="en-US" b="true" sz="2799">
                <a:solidFill>
                  <a:srgbClr val="FFFFFF"/>
                </a:solidFill>
                <a:latin typeface="HK Grotesk Bold"/>
                <a:ea typeface="HK Grotesk Bold"/>
                <a:cs typeface="HK Grotesk Bold"/>
                <a:sym typeface="HK Grotesk Bold"/>
              </a:rPr>
              <a:t> </a:t>
            </a:r>
            <a:r>
              <a:rPr lang="en-US" sz="2799">
                <a:solidFill>
                  <a:srgbClr val="FFFFFF"/>
                </a:solidFill>
                <a:latin typeface="HK Grotesk"/>
                <a:ea typeface="HK Grotesk"/>
                <a:cs typeface="HK Grotesk"/>
                <a:sym typeface="HK Grotesk"/>
              </a:rPr>
              <a:t>uses a sliding window mechanism for flow control. It allows the sender to transmit multiple packets without waiting for individual acknowledgments but ensures that the sender doesn't overwhelm the receiver.</a:t>
            </a:r>
          </a:p>
        </p:txBody>
      </p:sp>
      <p:sp>
        <p:nvSpPr>
          <p:cNvPr name="TextBox 7" id="7"/>
          <p:cNvSpPr txBox="true"/>
          <p:nvPr/>
        </p:nvSpPr>
        <p:spPr>
          <a:xfrm rot="0">
            <a:off x="1028700" y="6254653"/>
            <a:ext cx="8779781" cy="1967230"/>
          </a:xfrm>
          <a:prstGeom prst="rect">
            <a:avLst/>
          </a:prstGeom>
        </p:spPr>
        <p:txBody>
          <a:bodyPr anchor="t" rtlCol="false" tIns="0" lIns="0" bIns="0" rIns="0">
            <a:spAutoFit/>
          </a:bodyPr>
          <a:lstStyle/>
          <a:p>
            <a:pPr algn="l" marL="604519" indent="-302260" lvl="1">
              <a:lnSpc>
                <a:spcPts val="3919"/>
              </a:lnSpc>
              <a:buFont typeface="Arial"/>
              <a:buChar char="•"/>
            </a:pPr>
            <a:r>
              <a:rPr lang="en-US" b="true" sz="2799">
                <a:solidFill>
                  <a:srgbClr val="FFFFFF"/>
                </a:solidFill>
                <a:latin typeface="HK Grotesk Bold"/>
                <a:ea typeface="HK Grotesk Bold"/>
                <a:cs typeface="HK Grotesk Bold"/>
                <a:sym typeface="HK Grotesk Bold"/>
              </a:rPr>
              <a:t>Sequence Number:</a:t>
            </a:r>
            <a:r>
              <a:rPr lang="en-US" sz="2799">
                <a:solidFill>
                  <a:srgbClr val="FFFFFF"/>
                </a:solidFill>
                <a:latin typeface="HK Grotesk"/>
                <a:ea typeface="HK Grotesk"/>
                <a:cs typeface="HK Grotesk"/>
                <a:sym typeface="HK Grotesk"/>
              </a:rPr>
              <a:t> The sequence number is used to identify each data packet uniquely. It ensures that the receiver can detect packet losses and handle out-of-order packets.</a:t>
            </a:r>
          </a:p>
        </p:txBody>
      </p:sp>
    </p:spTree>
  </p:cSld>
  <p:clrMapOvr>
    <a:masterClrMapping/>
  </p:clrMapOvr>
  <p:transition spd="med">
    <p:push dir="l"/>
  </p:transition>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0" r="0" b="0"/>
            </a:stretch>
          </a:blipFill>
        </p:spPr>
      </p:sp>
      <p:sp>
        <p:nvSpPr>
          <p:cNvPr name="Freeform 3" id="3"/>
          <p:cNvSpPr/>
          <p:nvPr/>
        </p:nvSpPr>
        <p:spPr>
          <a:xfrm flipH="false" flipV="false" rot="5400000">
            <a:off x="2113643" y="-2113643"/>
            <a:ext cx="10287000" cy="14514286"/>
          </a:xfrm>
          <a:custGeom>
            <a:avLst/>
            <a:gdLst/>
            <a:ahLst/>
            <a:cxnLst/>
            <a:rect r="r" b="b" t="t" l="l"/>
            <a:pathLst>
              <a:path h="14514286" w="10287000">
                <a:moveTo>
                  <a:pt x="0" y="0"/>
                </a:moveTo>
                <a:lnTo>
                  <a:pt x="10287000" y="0"/>
                </a:lnTo>
                <a:lnTo>
                  <a:pt x="10287000" y="14514286"/>
                </a:lnTo>
                <a:lnTo>
                  <a:pt x="0" y="14514286"/>
                </a:lnTo>
                <a:lnTo>
                  <a:pt x="0" y="0"/>
                </a:lnTo>
                <a:close/>
              </a:path>
            </a:pathLst>
          </a:custGeom>
          <a:blipFill>
            <a:blip r:embed="rId3"/>
            <a:stretch>
              <a:fillRect l="0" t="0" r="0" b="0"/>
            </a:stretch>
          </a:blipFill>
        </p:spPr>
      </p:sp>
      <p:sp>
        <p:nvSpPr>
          <p:cNvPr name="Freeform 4" id="4"/>
          <p:cNvSpPr/>
          <p:nvPr/>
        </p:nvSpPr>
        <p:spPr>
          <a:xfrm flipH="false" flipV="false" rot="0">
            <a:off x="8130930" y="1028700"/>
            <a:ext cx="12120985" cy="9079720"/>
          </a:xfrm>
          <a:custGeom>
            <a:avLst/>
            <a:gdLst/>
            <a:ahLst/>
            <a:cxnLst/>
            <a:rect r="r" b="b" t="t" l="l"/>
            <a:pathLst>
              <a:path h="9079720" w="12120985">
                <a:moveTo>
                  <a:pt x="0" y="0"/>
                </a:moveTo>
                <a:lnTo>
                  <a:pt x="12120985" y="0"/>
                </a:lnTo>
                <a:lnTo>
                  <a:pt x="12120985" y="9079720"/>
                </a:lnTo>
                <a:lnTo>
                  <a:pt x="0" y="907972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5" id="5"/>
          <p:cNvSpPr txBox="true"/>
          <p:nvPr/>
        </p:nvSpPr>
        <p:spPr>
          <a:xfrm rot="0">
            <a:off x="1028700" y="2413189"/>
            <a:ext cx="6142093" cy="1044320"/>
          </a:xfrm>
          <a:prstGeom prst="rect">
            <a:avLst/>
          </a:prstGeom>
        </p:spPr>
        <p:txBody>
          <a:bodyPr anchor="t" rtlCol="false" tIns="0" lIns="0" bIns="0" rIns="0">
            <a:spAutoFit/>
          </a:bodyPr>
          <a:lstStyle/>
          <a:p>
            <a:pPr algn="l">
              <a:lnSpc>
                <a:spcPts val="8039"/>
              </a:lnSpc>
            </a:pPr>
            <a:r>
              <a:rPr lang="en-US" b="true" sz="7114">
                <a:solidFill>
                  <a:srgbClr val="FFFFFF"/>
                </a:solidFill>
                <a:latin typeface="Glacial Indifference Bold"/>
                <a:ea typeface="Glacial Indifference Bold"/>
                <a:cs typeface="Glacial Indifference Bold"/>
                <a:sym typeface="Glacial Indifference Bold"/>
              </a:rPr>
              <a:t>WHAT IS ARQ?</a:t>
            </a:r>
          </a:p>
        </p:txBody>
      </p:sp>
      <p:sp>
        <p:nvSpPr>
          <p:cNvPr name="TextBox 6" id="6"/>
          <p:cNvSpPr txBox="true"/>
          <p:nvPr/>
        </p:nvSpPr>
        <p:spPr>
          <a:xfrm rot="0">
            <a:off x="1028700" y="3716566"/>
            <a:ext cx="7899970" cy="5230177"/>
          </a:xfrm>
          <a:prstGeom prst="rect">
            <a:avLst/>
          </a:prstGeom>
        </p:spPr>
        <p:txBody>
          <a:bodyPr anchor="t" rtlCol="false" tIns="0" lIns="0" bIns="0" rIns="0">
            <a:spAutoFit/>
          </a:bodyPr>
          <a:lstStyle/>
          <a:p>
            <a:pPr algn="l">
              <a:lnSpc>
                <a:spcPts val="4147"/>
              </a:lnSpc>
            </a:pPr>
            <a:r>
              <a:rPr lang="en-US" sz="2962">
                <a:solidFill>
                  <a:srgbClr val="FFFFFF"/>
                </a:solidFill>
                <a:latin typeface="HK Grotesk"/>
                <a:ea typeface="HK Grotesk"/>
                <a:cs typeface="HK Grotesk"/>
                <a:sym typeface="HK Grotesk"/>
              </a:rPr>
              <a:t>ARQ (Automatic Repeat Request) is a technique used to ensure the reliable delivery of data by retransmitting lost or corrupted packets.</a:t>
            </a:r>
          </a:p>
          <a:p>
            <a:pPr algn="l">
              <a:lnSpc>
                <a:spcPts val="4147"/>
              </a:lnSpc>
            </a:pPr>
          </a:p>
          <a:p>
            <a:pPr algn="l">
              <a:lnSpc>
                <a:spcPts val="4147"/>
              </a:lnSpc>
            </a:pPr>
            <a:r>
              <a:rPr lang="en-US" sz="2962">
                <a:solidFill>
                  <a:srgbClr val="FFFFFF"/>
                </a:solidFill>
                <a:latin typeface="HK Grotesk"/>
                <a:ea typeface="HK Grotesk"/>
                <a:cs typeface="HK Grotesk"/>
                <a:sym typeface="HK Grotesk"/>
              </a:rPr>
              <a:t>           In RLC ARQ, the sender waits for an acknowledgment (ACK) from the receiver for each transmitted data packet. If the acknowledgment is not received or a negative acknowledgment (NACK) is sent (indicating a loss or corruption), the packet is retransmitted.</a:t>
            </a:r>
          </a:p>
        </p:txBody>
      </p:sp>
      <p:sp>
        <p:nvSpPr>
          <p:cNvPr name="TextBox 7" id="7"/>
          <p:cNvSpPr txBox="true"/>
          <p:nvPr/>
        </p:nvSpPr>
        <p:spPr>
          <a:xfrm rot="0">
            <a:off x="1028700" y="962025"/>
            <a:ext cx="4855878" cy="523875"/>
          </a:xfrm>
          <a:prstGeom prst="rect">
            <a:avLst/>
          </a:prstGeom>
        </p:spPr>
        <p:txBody>
          <a:bodyPr anchor="t" rtlCol="false" tIns="0" lIns="0" bIns="0" rIns="0">
            <a:spAutoFit/>
          </a:bodyPr>
          <a:lstStyle/>
          <a:p>
            <a:pPr algn="l">
              <a:lnSpc>
                <a:spcPts val="4200"/>
              </a:lnSpc>
            </a:pPr>
            <a:r>
              <a:rPr lang="en-US" sz="3000" i="true">
                <a:solidFill>
                  <a:srgbClr val="FFFFFF"/>
                </a:solidFill>
                <a:latin typeface="HK Grotesk Italics"/>
                <a:ea typeface="HK Grotesk Italics"/>
                <a:cs typeface="HK Grotesk Italics"/>
                <a:sym typeface="HK Grotesk Italics"/>
              </a:rPr>
              <a:t>Latency Leaders</a:t>
            </a:r>
          </a:p>
        </p:txBody>
      </p:sp>
    </p:spTree>
  </p:cSld>
  <p:clrMapOvr>
    <a:masterClrMapping/>
  </p:clrMapOvr>
  <p:transition spd="med">
    <p:push dir="l"/>
  </p:transition>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true" rot="5400000">
            <a:off x="5887357" y="-2113643"/>
            <a:ext cx="10287000" cy="14514286"/>
          </a:xfrm>
          <a:custGeom>
            <a:avLst/>
            <a:gdLst/>
            <a:ahLst/>
            <a:cxnLst/>
            <a:rect r="r" b="b" t="t" l="l"/>
            <a:pathLst>
              <a:path h="14514286" w="10287000">
                <a:moveTo>
                  <a:pt x="0" y="14514286"/>
                </a:moveTo>
                <a:lnTo>
                  <a:pt x="10287000" y="14514286"/>
                </a:lnTo>
                <a:lnTo>
                  <a:pt x="10287000" y="0"/>
                </a:lnTo>
                <a:lnTo>
                  <a:pt x="0" y="0"/>
                </a:lnTo>
                <a:lnTo>
                  <a:pt x="0" y="14514286"/>
                </a:lnTo>
                <a:close/>
              </a:path>
            </a:pathLst>
          </a:custGeom>
          <a:blipFill>
            <a:blip r:embed="rId3"/>
            <a:stretch>
              <a:fillRect l="0" t="0" r="0" b="0"/>
            </a:stretch>
          </a:blipFill>
        </p:spPr>
      </p:sp>
      <p:grpSp>
        <p:nvGrpSpPr>
          <p:cNvPr name="Group 4" id="4"/>
          <p:cNvGrpSpPr>
            <a:grpSpLocks noChangeAspect="true"/>
          </p:cNvGrpSpPr>
          <p:nvPr/>
        </p:nvGrpSpPr>
        <p:grpSpPr>
          <a:xfrm rot="0">
            <a:off x="1018180" y="1028700"/>
            <a:ext cx="8229600" cy="8229600"/>
            <a:chOff x="0" y="0"/>
            <a:chExt cx="14840029" cy="14840029"/>
          </a:xfrm>
        </p:grpSpPr>
        <p:sp>
          <p:nvSpPr>
            <p:cNvPr name="Freeform 5" id="5"/>
            <p:cNvSpPr/>
            <p:nvPr/>
          </p:nvSpPr>
          <p:spPr>
            <a:xfrm flipH="false" flipV="false" rot="0">
              <a:off x="-366471" y="-11891"/>
              <a:ext cx="15572971" cy="14863810"/>
            </a:xfrm>
            <a:custGeom>
              <a:avLst/>
              <a:gdLst/>
              <a:ahLst/>
              <a:cxnLst/>
              <a:rect r="r" b="b" t="t" l="l"/>
              <a:pathLst>
                <a:path h="14863810" w="15572971">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solidFill>
              <a:srgbClr val="769EBE"/>
            </a:solidFill>
          </p:spPr>
        </p:sp>
        <p:sp>
          <p:nvSpPr>
            <p:cNvPr name="Freeform 6" id="6"/>
            <p:cNvSpPr/>
            <p:nvPr/>
          </p:nvSpPr>
          <p:spPr>
            <a:xfrm flipH="false" flipV="false" rot="0">
              <a:off x="-156193" y="188812"/>
              <a:ext cx="15152415" cy="14462405"/>
            </a:xfrm>
            <a:custGeom>
              <a:avLst/>
              <a:gdLst/>
              <a:ahLst/>
              <a:cxnLst/>
              <a:rect r="r" b="b" t="t" l="l"/>
              <a:pathLst>
                <a:path h="14462405" w="1515241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solidFill>
              <a:srgbClr val="3A5677"/>
            </a:solidFill>
          </p:spPr>
        </p:sp>
        <p:sp>
          <p:nvSpPr>
            <p:cNvPr name="Freeform 7" id="7"/>
            <p:cNvSpPr/>
            <p:nvPr/>
          </p:nvSpPr>
          <p:spPr>
            <a:xfrm flipH="false" flipV="false" rot="0">
              <a:off x="223301" y="551024"/>
              <a:ext cx="14393427" cy="13737979"/>
            </a:xfrm>
            <a:custGeom>
              <a:avLst/>
              <a:gdLst/>
              <a:ahLst/>
              <a:cxnLst/>
              <a:rect r="r" b="b" t="t" l="l"/>
              <a:pathLst>
                <a:path h="13737979" w="14393427">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a:blip r:embed="rId4"/>
              <a:stretch>
                <a:fillRect l="-38492" t="0" r="-38492" b="0"/>
              </a:stretch>
            </a:blipFill>
          </p:spPr>
        </p:sp>
      </p:grpSp>
      <p:sp>
        <p:nvSpPr>
          <p:cNvPr name="TextBox 8" id="8"/>
          <p:cNvSpPr txBox="true"/>
          <p:nvPr/>
        </p:nvSpPr>
        <p:spPr>
          <a:xfrm rot="0">
            <a:off x="9812248" y="4640390"/>
            <a:ext cx="7447052" cy="1044320"/>
          </a:xfrm>
          <a:prstGeom prst="rect">
            <a:avLst/>
          </a:prstGeom>
        </p:spPr>
        <p:txBody>
          <a:bodyPr anchor="t" rtlCol="false" tIns="0" lIns="0" bIns="0" rIns="0">
            <a:spAutoFit/>
          </a:bodyPr>
          <a:lstStyle/>
          <a:p>
            <a:pPr algn="r">
              <a:lnSpc>
                <a:spcPts val="8039"/>
              </a:lnSpc>
            </a:pPr>
            <a:r>
              <a:rPr lang="en-US" b="true" sz="7114">
                <a:solidFill>
                  <a:srgbClr val="FFFFFF"/>
                </a:solidFill>
                <a:latin typeface="Glacial Indifference Bold"/>
                <a:ea typeface="Glacial Indifference Bold"/>
                <a:cs typeface="Glacial Indifference Bold"/>
                <a:sym typeface="Glacial Indifference Bold"/>
              </a:rPr>
              <a:t>ERROR HANDLING</a:t>
            </a:r>
          </a:p>
        </p:txBody>
      </p:sp>
      <p:sp>
        <p:nvSpPr>
          <p:cNvPr name="TextBox 9" id="9"/>
          <p:cNvSpPr txBox="true"/>
          <p:nvPr/>
        </p:nvSpPr>
        <p:spPr>
          <a:xfrm rot="0">
            <a:off x="12403422" y="962025"/>
            <a:ext cx="4855878" cy="523875"/>
          </a:xfrm>
          <a:prstGeom prst="rect">
            <a:avLst/>
          </a:prstGeom>
        </p:spPr>
        <p:txBody>
          <a:bodyPr anchor="t" rtlCol="false" tIns="0" lIns="0" bIns="0" rIns="0">
            <a:spAutoFit/>
          </a:bodyPr>
          <a:lstStyle/>
          <a:p>
            <a:pPr algn="r">
              <a:lnSpc>
                <a:spcPts val="4200"/>
              </a:lnSpc>
            </a:pPr>
            <a:r>
              <a:rPr lang="en-US" sz="3000" i="true">
                <a:solidFill>
                  <a:srgbClr val="FFFFFF"/>
                </a:solidFill>
                <a:latin typeface="HK Grotesk Italics"/>
                <a:ea typeface="HK Grotesk Italics"/>
                <a:cs typeface="HK Grotesk Italics"/>
                <a:sym typeface="HK Grotesk Italics"/>
              </a:rPr>
              <a:t>Latency Leaders</a:t>
            </a:r>
          </a:p>
        </p:txBody>
      </p:sp>
    </p:spTree>
  </p:cSld>
  <p:clrMapOvr>
    <a:masterClrMapping/>
  </p:clrMapOvr>
  <p:transition spd="med">
    <p:push dir="l"/>
  </p:transition>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true" rot="5400000">
            <a:off x="5887357" y="-2113643"/>
            <a:ext cx="10287000" cy="14514286"/>
          </a:xfrm>
          <a:custGeom>
            <a:avLst/>
            <a:gdLst/>
            <a:ahLst/>
            <a:cxnLst/>
            <a:rect r="r" b="b" t="t" l="l"/>
            <a:pathLst>
              <a:path h="14514286" w="10287000">
                <a:moveTo>
                  <a:pt x="0" y="14514286"/>
                </a:moveTo>
                <a:lnTo>
                  <a:pt x="10287000" y="14514286"/>
                </a:lnTo>
                <a:lnTo>
                  <a:pt x="10287000" y="0"/>
                </a:lnTo>
                <a:lnTo>
                  <a:pt x="0" y="0"/>
                </a:lnTo>
                <a:lnTo>
                  <a:pt x="0" y="14514286"/>
                </a:lnTo>
                <a:close/>
              </a:path>
            </a:pathLst>
          </a:custGeom>
          <a:blipFill>
            <a:blip r:embed="rId3"/>
            <a:stretch>
              <a:fillRect l="0" t="0" r="0" b="0"/>
            </a:stretch>
          </a:blipFill>
        </p:spPr>
      </p:sp>
      <p:grpSp>
        <p:nvGrpSpPr>
          <p:cNvPr name="Group 4" id="4"/>
          <p:cNvGrpSpPr>
            <a:grpSpLocks noChangeAspect="true"/>
          </p:cNvGrpSpPr>
          <p:nvPr/>
        </p:nvGrpSpPr>
        <p:grpSpPr>
          <a:xfrm rot="0">
            <a:off x="255257" y="1028700"/>
            <a:ext cx="8229600" cy="8229600"/>
            <a:chOff x="0" y="0"/>
            <a:chExt cx="14840029" cy="14840029"/>
          </a:xfrm>
        </p:grpSpPr>
        <p:sp>
          <p:nvSpPr>
            <p:cNvPr name="Freeform 5" id="5"/>
            <p:cNvSpPr/>
            <p:nvPr/>
          </p:nvSpPr>
          <p:spPr>
            <a:xfrm flipH="false" flipV="false" rot="0">
              <a:off x="-366471" y="-11891"/>
              <a:ext cx="15572971" cy="14863810"/>
            </a:xfrm>
            <a:custGeom>
              <a:avLst/>
              <a:gdLst/>
              <a:ahLst/>
              <a:cxnLst/>
              <a:rect r="r" b="b" t="t" l="l"/>
              <a:pathLst>
                <a:path h="14863810" w="15572971">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solidFill>
              <a:srgbClr val="769EBE"/>
            </a:solidFill>
          </p:spPr>
        </p:sp>
        <p:sp>
          <p:nvSpPr>
            <p:cNvPr name="Freeform 6" id="6"/>
            <p:cNvSpPr/>
            <p:nvPr/>
          </p:nvSpPr>
          <p:spPr>
            <a:xfrm flipH="false" flipV="false" rot="0">
              <a:off x="-156193" y="188812"/>
              <a:ext cx="15152415" cy="14462405"/>
            </a:xfrm>
            <a:custGeom>
              <a:avLst/>
              <a:gdLst/>
              <a:ahLst/>
              <a:cxnLst/>
              <a:rect r="r" b="b" t="t" l="l"/>
              <a:pathLst>
                <a:path h="14462405" w="1515241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solidFill>
              <a:srgbClr val="3A5677"/>
            </a:solidFill>
          </p:spPr>
        </p:sp>
        <p:sp>
          <p:nvSpPr>
            <p:cNvPr name="Freeform 7" id="7"/>
            <p:cNvSpPr/>
            <p:nvPr/>
          </p:nvSpPr>
          <p:spPr>
            <a:xfrm flipH="false" flipV="false" rot="0">
              <a:off x="223301" y="551024"/>
              <a:ext cx="14393427" cy="13737979"/>
            </a:xfrm>
            <a:custGeom>
              <a:avLst/>
              <a:gdLst/>
              <a:ahLst/>
              <a:cxnLst/>
              <a:rect r="r" b="b" t="t" l="l"/>
              <a:pathLst>
                <a:path h="13737979" w="14393427">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a:blip r:embed="rId4"/>
              <a:stretch>
                <a:fillRect l="-38492" t="0" r="-38492" b="0"/>
              </a:stretch>
            </a:blipFill>
          </p:spPr>
        </p:sp>
      </p:grpSp>
      <p:sp>
        <p:nvSpPr>
          <p:cNvPr name="TextBox 8" id="8"/>
          <p:cNvSpPr txBox="true"/>
          <p:nvPr/>
        </p:nvSpPr>
        <p:spPr>
          <a:xfrm rot="0">
            <a:off x="8484857" y="2768110"/>
            <a:ext cx="8774443" cy="3873027"/>
          </a:xfrm>
          <a:prstGeom prst="rect">
            <a:avLst/>
          </a:prstGeom>
        </p:spPr>
        <p:txBody>
          <a:bodyPr anchor="t" rtlCol="false" tIns="0" lIns="0" bIns="0" rIns="0">
            <a:spAutoFit/>
          </a:bodyPr>
          <a:lstStyle/>
          <a:p>
            <a:pPr algn="l">
              <a:lnSpc>
                <a:spcPts val="3876"/>
              </a:lnSpc>
            </a:pPr>
            <a:r>
              <a:rPr lang="en-US" sz="2768">
                <a:solidFill>
                  <a:srgbClr val="FFFFFF"/>
                </a:solidFill>
                <a:latin typeface="HK Grotesk"/>
                <a:ea typeface="HK Grotesk"/>
                <a:cs typeface="HK Grotesk"/>
                <a:sym typeface="HK Grotesk"/>
              </a:rPr>
              <a:t>If a packet is lost or corrupted during transmission, the receiver cannot decode it correctly. In such cases:</a:t>
            </a:r>
          </a:p>
          <a:p>
            <a:pPr algn="l">
              <a:lnSpc>
                <a:spcPts val="3876"/>
              </a:lnSpc>
            </a:pPr>
          </a:p>
          <a:p>
            <a:pPr algn="l" marL="597746" indent="-298873" lvl="1">
              <a:lnSpc>
                <a:spcPts val="3876"/>
              </a:lnSpc>
              <a:buFont typeface="Arial"/>
              <a:buChar char="•"/>
            </a:pPr>
            <a:r>
              <a:rPr lang="en-US" b="true" sz="2768">
                <a:solidFill>
                  <a:srgbClr val="FFFFFF"/>
                </a:solidFill>
                <a:latin typeface="HK Grotesk Bold"/>
                <a:ea typeface="HK Grotesk Bold"/>
                <a:cs typeface="HK Grotesk Bold"/>
                <a:sym typeface="HK Grotesk Bold"/>
              </a:rPr>
              <a:t>Negative Acknowledgment (NACK)</a:t>
            </a:r>
            <a:r>
              <a:rPr lang="en-US" sz="2768">
                <a:solidFill>
                  <a:srgbClr val="FFFFFF"/>
                </a:solidFill>
                <a:latin typeface="HK Grotesk"/>
                <a:ea typeface="HK Grotesk"/>
                <a:cs typeface="HK Grotesk"/>
                <a:sym typeface="HK Grotesk"/>
              </a:rPr>
              <a:t> is sent to inform the sender that retransmission is required.</a:t>
            </a:r>
          </a:p>
          <a:p>
            <a:pPr algn="l">
              <a:lnSpc>
                <a:spcPts val="3876"/>
              </a:lnSpc>
            </a:pPr>
          </a:p>
          <a:p>
            <a:pPr algn="l" marL="597746" indent="-298873" lvl="1">
              <a:lnSpc>
                <a:spcPts val="3876"/>
              </a:lnSpc>
              <a:buFont typeface="Arial"/>
              <a:buChar char="•"/>
            </a:pPr>
            <a:r>
              <a:rPr lang="en-US" sz="2768">
                <a:solidFill>
                  <a:srgbClr val="FFFFFF"/>
                </a:solidFill>
                <a:latin typeface="HK Grotesk"/>
                <a:ea typeface="HK Grotesk"/>
                <a:cs typeface="HK Grotesk"/>
                <a:sym typeface="HK Grotesk"/>
              </a:rPr>
              <a:t>The sender will then use the ARQ mechanism to retransmit the lost or corrupted packet.</a:t>
            </a:r>
          </a:p>
        </p:txBody>
      </p:sp>
    </p:spTree>
  </p:cSld>
  <p:clrMapOvr>
    <a:masterClrMapping/>
  </p:clrMapOvr>
  <p:transition spd="med">
    <p:push dir="l"/>
  </p:transition>
</p:sld>
</file>

<file path=ppt/slides/slide2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0" r="0" b="0"/>
            </a:stretch>
          </a:blipFill>
        </p:spPr>
      </p:sp>
      <p:sp>
        <p:nvSpPr>
          <p:cNvPr name="Freeform 3" id="3"/>
          <p:cNvSpPr/>
          <p:nvPr/>
        </p:nvSpPr>
        <p:spPr>
          <a:xfrm flipH="false" flipV="false" rot="0">
            <a:off x="631637" y="-450964"/>
            <a:ext cx="17024727" cy="10737964"/>
          </a:xfrm>
          <a:custGeom>
            <a:avLst/>
            <a:gdLst/>
            <a:ahLst/>
            <a:cxnLst/>
            <a:rect r="r" b="b" t="t" l="l"/>
            <a:pathLst>
              <a:path h="10737964" w="17024727">
                <a:moveTo>
                  <a:pt x="0" y="0"/>
                </a:moveTo>
                <a:lnTo>
                  <a:pt x="17024726" y="0"/>
                </a:lnTo>
                <a:lnTo>
                  <a:pt x="17024726" y="10737964"/>
                </a:lnTo>
                <a:lnTo>
                  <a:pt x="0" y="10737964"/>
                </a:lnTo>
                <a:lnTo>
                  <a:pt x="0" y="0"/>
                </a:lnTo>
                <a:close/>
              </a:path>
            </a:pathLst>
          </a:custGeom>
          <a:blipFill>
            <a:blip r:embed="rId3"/>
            <a:stretch>
              <a:fillRect l="0" t="-123699" r="0" b="0"/>
            </a:stretch>
          </a:blipFill>
        </p:spPr>
      </p:sp>
      <p:sp>
        <p:nvSpPr>
          <p:cNvPr name="TextBox 4" id="4"/>
          <p:cNvSpPr txBox="true"/>
          <p:nvPr/>
        </p:nvSpPr>
        <p:spPr>
          <a:xfrm rot="0">
            <a:off x="1339551" y="4454265"/>
            <a:ext cx="7137191" cy="472602"/>
          </a:xfrm>
          <a:prstGeom prst="rect">
            <a:avLst/>
          </a:prstGeom>
        </p:spPr>
        <p:txBody>
          <a:bodyPr anchor="t" rtlCol="false" tIns="0" lIns="0" bIns="0" rIns="0">
            <a:spAutoFit/>
          </a:bodyPr>
          <a:lstStyle/>
          <a:p>
            <a:pPr algn="ctr">
              <a:lnSpc>
                <a:spcPts val="3876"/>
              </a:lnSpc>
            </a:pPr>
            <a:r>
              <a:rPr lang="en-US" b="true" sz="2768">
                <a:solidFill>
                  <a:srgbClr val="FFFFFF"/>
                </a:solidFill>
                <a:latin typeface="HK Grotesk Bold"/>
                <a:ea typeface="HK Grotesk Bold"/>
                <a:cs typeface="HK Grotesk Bold"/>
                <a:sym typeface="HK Grotesk Bold"/>
              </a:rPr>
              <a:t>Step 1:</a:t>
            </a:r>
            <a:r>
              <a:rPr lang="en-US" sz="2768">
                <a:solidFill>
                  <a:srgbClr val="FFFFFF"/>
                </a:solidFill>
                <a:latin typeface="HK Grotesk"/>
                <a:ea typeface="HK Grotesk"/>
                <a:cs typeface="HK Grotesk"/>
                <a:sym typeface="HK Grotesk"/>
              </a:rPr>
              <a:t> The sender transmits data packets.</a:t>
            </a:r>
          </a:p>
        </p:txBody>
      </p:sp>
      <p:sp>
        <p:nvSpPr>
          <p:cNvPr name="TextBox 5" id="5"/>
          <p:cNvSpPr txBox="true"/>
          <p:nvPr/>
        </p:nvSpPr>
        <p:spPr>
          <a:xfrm rot="0">
            <a:off x="6716061" y="962025"/>
            <a:ext cx="4855878" cy="523875"/>
          </a:xfrm>
          <a:prstGeom prst="rect">
            <a:avLst/>
          </a:prstGeom>
        </p:spPr>
        <p:txBody>
          <a:bodyPr anchor="t" rtlCol="false" tIns="0" lIns="0" bIns="0" rIns="0">
            <a:spAutoFit/>
          </a:bodyPr>
          <a:lstStyle/>
          <a:p>
            <a:pPr algn="ctr">
              <a:lnSpc>
                <a:spcPts val="4200"/>
              </a:lnSpc>
            </a:pPr>
            <a:r>
              <a:rPr lang="en-US" sz="3000" i="true">
                <a:solidFill>
                  <a:srgbClr val="FFFFFF"/>
                </a:solidFill>
                <a:latin typeface="HK Grotesk Italics"/>
                <a:ea typeface="HK Grotesk Italics"/>
                <a:cs typeface="HK Grotesk Italics"/>
                <a:sym typeface="HK Grotesk Italics"/>
              </a:rPr>
              <a:t>Latency Leaders</a:t>
            </a:r>
          </a:p>
        </p:txBody>
      </p:sp>
      <p:sp>
        <p:nvSpPr>
          <p:cNvPr name="TextBox 6" id="6"/>
          <p:cNvSpPr txBox="true"/>
          <p:nvPr/>
        </p:nvSpPr>
        <p:spPr>
          <a:xfrm rot="0">
            <a:off x="2309769" y="2370259"/>
            <a:ext cx="13668462" cy="1520968"/>
          </a:xfrm>
          <a:prstGeom prst="rect">
            <a:avLst/>
          </a:prstGeom>
        </p:spPr>
        <p:txBody>
          <a:bodyPr anchor="t" rtlCol="false" tIns="0" lIns="0" bIns="0" rIns="0">
            <a:spAutoFit/>
          </a:bodyPr>
          <a:lstStyle/>
          <a:p>
            <a:pPr algn="ctr">
              <a:lnSpc>
                <a:spcPts val="11721"/>
              </a:lnSpc>
            </a:pPr>
            <a:r>
              <a:rPr lang="en-US" b="true" sz="10373">
                <a:solidFill>
                  <a:srgbClr val="FFFFFF"/>
                </a:solidFill>
                <a:latin typeface="Glacial Indifference Bold"/>
                <a:ea typeface="Glacial Indifference Bold"/>
                <a:cs typeface="Glacial Indifference Bold"/>
                <a:sym typeface="Glacial Indifference Bold"/>
              </a:rPr>
              <a:t>RLC ARQ IN ACTION</a:t>
            </a:r>
          </a:p>
        </p:txBody>
      </p:sp>
      <p:sp>
        <p:nvSpPr>
          <p:cNvPr name="TextBox 7" id="7"/>
          <p:cNvSpPr txBox="true"/>
          <p:nvPr/>
        </p:nvSpPr>
        <p:spPr>
          <a:xfrm rot="0">
            <a:off x="1473309" y="5432755"/>
            <a:ext cx="10681090" cy="472602"/>
          </a:xfrm>
          <a:prstGeom prst="rect">
            <a:avLst/>
          </a:prstGeom>
        </p:spPr>
        <p:txBody>
          <a:bodyPr anchor="t" rtlCol="false" tIns="0" lIns="0" bIns="0" rIns="0">
            <a:spAutoFit/>
          </a:bodyPr>
          <a:lstStyle/>
          <a:p>
            <a:pPr algn="ctr">
              <a:lnSpc>
                <a:spcPts val="3876"/>
              </a:lnSpc>
            </a:pPr>
            <a:r>
              <a:rPr lang="en-US" b="true" sz="2768">
                <a:solidFill>
                  <a:srgbClr val="FFFFFF"/>
                </a:solidFill>
                <a:latin typeface="HK Grotesk Bold"/>
                <a:ea typeface="HK Grotesk Bold"/>
                <a:cs typeface="HK Grotesk Bold"/>
                <a:sym typeface="HK Grotesk Bold"/>
              </a:rPr>
              <a:t>Step 2: </a:t>
            </a:r>
            <a:r>
              <a:rPr lang="en-US" sz="2768">
                <a:solidFill>
                  <a:srgbClr val="FFFFFF"/>
                </a:solidFill>
                <a:latin typeface="HK Grotesk"/>
                <a:ea typeface="HK Grotesk"/>
                <a:cs typeface="HK Grotesk"/>
                <a:sym typeface="HK Grotesk"/>
              </a:rPr>
              <a:t>The receiver acknowledges the receipt of the packets (ACK).</a:t>
            </a:r>
          </a:p>
        </p:txBody>
      </p:sp>
      <p:sp>
        <p:nvSpPr>
          <p:cNvPr name="TextBox 8" id="8"/>
          <p:cNvSpPr txBox="true"/>
          <p:nvPr/>
        </p:nvSpPr>
        <p:spPr>
          <a:xfrm rot="0">
            <a:off x="1339551" y="7387609"/>
            <a:ext cx="7645912" cy="472602"/>
          </a:xfrm>
          <a:prstGeom prst="rect">
            <a:avLst/>
          </a:prstGeom>
        </p:spPr>
        <p:txBody>
          <a:bodyPr anchor="t" rtlCol="false" tIns="0" lIns="0" bIns="0" rIns="0">
            <a:spAutoFit/>
          </a:bodyPr>
          <a:lstStyle/>
          <a:p>
            <a:pPr algn="ctr">
              <a:lnSpc>
                <a:spcPts val="3876"/>
              </a:lnSpc>
            </a:pPr>
            <a:r>
              <a:rPr lang="en-US" b="true" sz="2768">
                <a:solidFill>
                  <a:srgbClr val="FFFFFF"/>
                </a:solidFill>
                <a:latin typeface="HK Grotesk Bold"/>
                <a:ea typeface="HK Grotesk Bold"/>
                <a:cs typeface="HK Grotesk Bold"/>
                <a:sym typeface="HK Grotesk Bold"/>
              </a:rPr>
              <a:t>Step 4:</a:t>
            </a:r>
            <a:r>
              <a:rPr lang="en-US" sz="2768">
                <a:solidFill>
                  <a:srgbClr val="FFFFFF"/>
                </a:solidFill>
                <a:latin typeface="HK Grotesk"/>
                <a:ea typeface="HK Grotesk"/>
                <a:cs typeface="HK Grotesk"/>
                <a:sym typeface="HK Grotesk"/>
              </a:rPr>
              <a:t> The sender retransmits the lost packet.</a:t>
            </a:r>
          </a:p>
        </p:txBody>
      </p:sp>
      <p:sp>
        <p:nvSpPr>
          <p:cNvPr name="TextBox 9" id="9"/>
          <p:cNvSpPr txBox="true"/>
          <p:nvPr/>
        </p:nvSpPr>
        <p:spPr>
          <a:xfrm rot="0">
            <a:off x="1473309" y="6410182"/>
            <a:ext cx="12889694" cy="472602"/>
          </a:xfrm>
          <a:prstGeom prst="rect">
            <a:avLst/>
          </a:prstGeom>
        </p:spPr>
        <p:txBody>
          <a:bodyPr anchor="t" rtlCol="false" tIns="0" lIns="0" bIns="0" rIns="0">
            <a:spAutoFit/>
          </a:bodyPr>
          <a:lstStyle/>
          <a:p>
            <a:pPr algn="ctr">
              <a:lnSpc>
                <a:spcPts val="3876"/>
              </a:lnSpc>
            </a:pPr>
            <a:r>
              <a:rPr lang="en-US" b="true" sz="2768">
                <a:solidFill>
                  <a:srgbClr val="FFFFFF"/>
                </a:solidFill>
                <a:latin typeface="HK Grotesk Bold"/>
                <a:ea typeface="HK Grotesk Bold"/>
                <a:cs typeface="HK Grotesk Bold"/>
                <a:sym typeface="HK Grotesk Bold"/>
              </a:rPr>
              <a:t>Step 3:</a:t>
            </a:r>
            <a:r>
              <a:rPr lang="en-US" sz="2768">
                <a:solidFill>
                  <a:srgbClr val="FFFFFF"/>
                </a:solidFill>
                <a:latin typeface="HK Grotesk"/>
                <a:ea typeface="HK Grotesk"/>
                <a:cs typeface="HK Grotesk"/>
                <a:sym typeface="HK Grotesk"/>
              </a:rPr>
              <a:t> If the receiver detects an error (lost or corrupted packet), it sends a NACK.</a:t>
            </a:r>
          </a:p>
        </p:txBody>
      </p:sp>
      <p:sp>
        <p:nvSpPr>
          <p:cNvPr name="TextBox 10" id="10"/>
          <p:cNvSpPr txBox="true"/>
          <p:nvPr/>
        </p:nvSpPr>
        <p:spPr>
          <a:xfrm rot="0">
            <a:off x="1416159" y="8365036"/>
            <a:ext cx="13330918" cy="472602"/>
          </a:xfrm>
          <a:prstGeom prst="rect">
            <a:avLst/>
          </a:prstGeom>
        </p:spPr>
        <p:txBody>
          <a:bodyPr anchor="t" rtlCol="false" tIns="0" lIns="0" bIns="0" rIns="0">
            <a:spAutoFit/>
          </a:bodyPr>
          <a:lstStyle/>
          <a:p>
            <a:pPr algn="ctr">
              <a:lnSpc>
                <a:spcPts val="3876"/>
              </a:lnSpc>
            </a:pPr>
            <a:r>
              <a:rPr lang="en-US" b="true" sz="2768">
                <a:solidFill>
                  <a:srgbClr val="FFFFFF"/>
                </a:solidFill>
                <a:latin typeface="HK Grotesk Bold"/>
                <a:ea typeface="HK Grotesk Bold"/>
                <a:cs typeface="HK Grotesk Bold"/>
                <a:sym typeface="HK Grotesk Bold"/>
              </a:rPr>
              <a:t>Step 5: </a:t>
            </a:r>
            <a:r>
              <a:rPr lang="en-US" sz="2768">
                <a:solidFill>
                  <a:srgbClr val="FFFFFF"/>
                </a:solidFill>
                <a:latin typeface="HK Grotesk"/>
                <a:ea typeface="HK Grotesk"/>
                <a:cs typeface="HK Grotesk"/>
                <a:sym typeface="HK Grotesk"/>
              </a:rPr>
              <a:t>The receiver acknowledges the successful receipt of the retransmitted packet.</a:t>
            </a:r>
          </a:p>
        </p:txBody>
      </p:sp>
    </p:spTree>
  </p:cSld>
  <p:clrMapOvr>
    <a:masterClrMapping/>
  </p:clrMapOvr>
  <p:transition spd="med">
    <p:push dir="l"/>
  </p:transition>
</p:sld>
</file>

<file path=ppt/slides/slide2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true" rot="5400000">
            <a:off x="5887357" y="-2113643"/>
            <a:ext cx="10287000" cy="14514286"/>
          </a:xfrm>
          <a:custGeom>
            <a:avLst/>
            <a:gdLst/>
            <a:ahLst/>
            <a:cxnLst/>
            <a:rect r="r" b="b" t="t" l="l"/>
            <a:pathLst>
              <a:path h="14514286" w="10287000">
                <a:moveTo>
                  <a:pt x="0" y="14514286"/>
                </a:moveTo>
                <a:lnTo>
                  <a:pt x="10287000" y="14514286"/>
                </a:lnTo>
                <a:lnTo>
                  <a:pt x="10287000" y="0"/>
                </a:lnTo>
                <a:lnTo>
                  <a:pt x="0" y="0"/>
                </a:lnTo>
                <a:lnTo>
                  <a:pt x="0" y="14514286"/>
                </a:lnTo>
                <a:close/>
              </a:path>
            </a:pathLst>
          </a:custGeom>
          <a:blipFill>
            <a:blip r:embed="rId3"/>
            <a:stretch>
              <a:fillRect l="0" t="0" r="0" b="0"/>
            </a:stretch>
          </a:blipFill>
        </p:spPr>
      </p:sp>
      <p:sp>
        <p:nvSpPr>
          <p:cNvPr name="TextBox 4" id="4"/>
          <p:cNvSpPr txBox="true"/>
          <p:nvPr/>
        </p:nvSpPr>
        <p:spPr>
          <a:xfrm rot="0">
            <a:off x="8044668" y="4640390"/>
            <a:ext cx="9214632" cy="1044320"/>
          </a:xfrm>
          <a:prstGeom prst="rect">
            <a:avLst/>
          </a:prstGeom>
        </p:spPr>
        <p:txBody>
          <a:bodyPr anchor="t" rtlCol="false" tIns="0" lIns="0" bIns="0" rIns="0">
            <a:spAutoFit/>
          </a:bodyPr>
          <a:lstStyle/>
          <a:p>
            <a:pPr algn="r">
              <a:lnSpc>
                <a:spcPts val="8039"/>
              </a:lnSpc>
            </a:pPr>
            <a:r>
              <a:rPr lang="en-US" b="true" sz="7114">
                <a:solidFill>
                  <a:srgbClr val="FFFFFF"/>
                </a:solidFill>
                <a:latin typeface="Glacial Indifference Bold"/>
                <a:ea typeface="Glacial Indifference Bold"/>
                <a:cs typeface="Glacial Indifference Bold"/>
                <a:sym typeface="Glacial Indifference Bold"/>
              </a:rPr>
              <a:t>BENEFITS OF RLC ARQ</a:t>
            </a:r>
          </a:p>
        </p:txBody>
      </p:sp>
      <p:sp>
        <p:nvSpPr>
          <p:cNvPr name="TextBox 5" id="5"/>
          <p:cNvSpPr txBox="true"/>
          <p:nvPr/>
        </p:nvSpPr>
        <p:spPr>
          <a:xfrm rot="0">
            <a:off x="12403422" y="962025"/>
            <a:ext cx="4855878" cy="523875"/>
          </a:xfrm>
          <a:prstGeom prst="rect">
            <a:avLst/>
          </a:prstGeom>
        </p:spPr>
        <p:txBody>
          <a:bodyPr anchor="t" rtlCol="false" tIns="0" lIns="0" bIns="0" rIns="0">
            <a:spAutoFit/>
          </a:bodyPr>
          <a:lstStyle/>
          <a:p>
            <a:pPr algn="r">
              <a:lnSpc>
                <a:spcPts val="4200"/>
              </a:lnSpc>
            </a:pPr>
            <a:r>
              <a:rPr lang="en-US" sz="3000" i="true">
                <a:solidFill>
                  <a:srgbClr val="FFFFFF"/>
                </a:solidFill>
                <a:latin typeface="HK Grotesk Italics"/>
                <a:ea typeface="HK Grotesk Italics"/>
                <a:cs typeface="HK Grotesk Italics"/>
                <a:sym typeface="HK Grotesk Italics"/>
              </a:rPr>
              <a:t>Latency Leaders</a:t>
            </a:r>
          </a:p>
        </p:txBody>
      </p:sp>
      <p:sp>
        <p:nvSpPr>
          <p:cNvPr name="Freeform 6" id="6"/>
          <p:cNvSpPr/>
          <p:nvPr/>
        </p:nvSpPr>
        <p:spPr>
          <a:xfrm flipH="false" flipV="false" rot="0">
            <a:off x="1927167" y="1028700"/>
            <a:ext cx="5657850" cy="8229600"/>
          </a:xfrm>
          <a:custGeom>
            <a:avLst/>
            <a:gdLst/>
            <a:ahLst/>
            <a:cxnLst/>
            <a:rect r="r" b="b" t="t" l="l"/>
            <a:pathLst>
              <a:path h="8229600" w="5657850">
                <a:moveTo>
                  <a:pt x="0" y="0"/>
                </a:moveTo>
                <a:lnTo>
                  <a:pt x="5657850" y="0"/>
                </a:lnTo>
                <a:lnTo>
                  <a:pt x="5657850" y="8229600"/>
                </a:lnTo>
                <a:lnTo>
                  <a:pt x="0" y="8229600"/>
                </a:lnTo>
                <a:lnTo>
                  <a:pt x="0" y="0"/>
                </a:lnTo>
                <a:close/>
              </a:path>
            </a:pathLst>
          </a:custGeom>
          <a:blipFill>
            <a:blip r:embed="rId4"/>
            <a:stretch>
              <a:fillRect l="0" t="0" r="0" b="0"/>
            </a:stretch>
          </a:blipFill>
        </p:spPr>
      </p:sp>
    </p:spTree>
  </p:cSld>
  <p:clrMapOvr>
    <a:masterClrMapping/>
  </p:clrMapOvr>
  <p:transition spd="med">
    <p:push dir="l"/>
  </p:transition>
</p:sld>
</file>

<file path=ppt/slides/slide2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true" rot="5400000">
            <a:off x="5887357" y="-2113643"/>
            <a:ext cx="10287000" cy="14514286"/>
          </a:xfrm>
          <a:custGeom>
            <a:avLst/>
            <a:gdLst/>
            <a:ahLst/>
            <a:cxnLst/>
            <a:rect r="r" b="b" t="t" l="l"/>
            <a:pathLst>
              <a:path h="14514286" w="10287000">
                <a:moveTo>
                  <a:pt x="0" y="14514286"/>
                </a:moveTo>
                <a:lnTo>
                  <a:pt x="10287000" y="14514286"/>
                </a:lnTo>
                <a:lnTo>
                  <a:pt x="10287000" y="0"/>
                </a:lnTo>
                <a:lnTo>
                  <a:pt x="0" y="0"/>
                </a:lnTo>
                <a:lnTo>
                  <a:pt x="0" y="14514286"/>
                </a:lnTo>
                <a:close/>
              </a:path>
            </a:pathLst>
          </a:custGeom>
          <a:blipFill>
            <a:blip r:embed="rId3"/>
            <a:stretch>
              <a:fillRect l="0" t="0" r="0" b="0"/>
            </a:stretch>
          </a:blipFill>
        </p:spPr>
      </p:sp>
      <p:sp>
        <p:nvSpPr>
          <p:cNvPr name="TextBox 4" id="4"/>
          <p:cNvSpPr txBox="true"/>
          <p:nvPr/>
        </p:nvSpPr>
        <p:spPr>
          <a:xfrm rot="0">
            <a:off x="7454337" y="2447925"/>
            <a:ext cx="9898171" cy="5324475"/>
          </a:xfrm>
          <a:prstGeom prst="rect">
            <a:avLst/>
          </a:prstGeom>
        </p:spPr>
        <p:txBody>
          <a:bodyPr anchor="t" rtlCol="false" tIns="0" lIns="0" bIns="0" rIns="0">
            <a:spAutoFit/>
          </a:bodyPr>
          <a:lstStyle/>
          <a:p>
            <a:pPr algn="l" marL="647702" indent="-323851" lvl="1">
              <a:lnSpc>
                <a:spcPts val="4200"/>
              </a:lnSpc>
              <a:buFont typeface="Arial"/>
              <a:buChar char="•"/>
            </a:pPr>
            <a:r>
              <a:rPr lang="en-US" b="true" sz="3000">
                <a:solidFill>
                  <a:srgbClr val="FFFFFF"/>
                </a:solidFill>
                <a:latin typeface="HK Grotesk Bold"/>
                <a:ea typeface="HK Grotesk Bold"/>
                <a:cs typeface="HK Grotesk Bold"/>
                <a:sym typeface="HK Grotesk Bold"/>
              </a:rPr>
              <a:t>Reliability:</a:t>
            </a:r>
            <a:r>
              <a:rPr lang="en-US" sz="3000">
                <a:solidFill>
                  <a:srgbClr val="FFFFFF"/>
                </a:solidFill>
                <a:latin typeface="HK Grotesk"/>
                <a:ea typeface="HK Grotesk"/>
                <a:cs typeface="HK Grotesk"/>
                <a:sym typeface="HK Grotesk"/>
              </a:rPr>
              <a:t> Ensures that data is transmitted correctly over the wireless link.</a:t>
            </a:r>
          </a:p>
          <a:p>
            <a:pPr algn="l">
              <a:lnSpc>
                <a:spcPts val="4200"/>
              </a:lnSpc>
            </a:pPr>
          </a:p>
          <a:p>
            <a:pPr algn="l" marL="647702" indent="-323851" lvl="1">
              <a:lnSpc>
                <a:spcPts val="4200"/>
              </a:lnSpc>
              <a:buFont typeface="Arial"/>
              <a:buChar char="•"/>
            </a:pPr>
            <a:r>
              <a:rPr lang="en-US" b="true" sz="3000">
                <a:solidFill>
                  <a:srgbClr val="FFFFFF"/>
                </a:solidFill>
                <a:latin typeface="HK Grotesk Bold"/>
                <a:ea typeface="HK Grotesk Bold"/>
                <a:cs typeface="HK Grotesk Bold"/>
                <a:sym typeface="HK Grotesk Bold"/>
              </a:rPr>
              <a:t>Error Detection and Recovery:</a:t>
            </a:r>
            <a:r>
              <a:rPr lang="en-US" sz="3000">
                <a:solidFill>
                  <a:srgbClr val="FFFFFF"/>
                </a:solidFill>
                <a:latin typeface="HK Grotesk"/>
                <a:ea typeface="HK Grotesk"/>
                <a:cs typeface="HK Grotesk"/>
                <a:sym typeface="HK Grotesk"/>
              </a:rPr>
              <a:t> Can recover from errors such as lost or corrupted packets.</a:t>
            </a:r>
          </a:p>
          <a:p>
            <a:pPr algn="l">
              <a:lnSpc>
                <a:spcPts val="4200"/>
              </a:lnSpc>
            </a:pPr>
          </a:p>
          <a:p>
            <a:pPr algn="l" marL="647702" indent="-323851" lvl="1">
              <a:lnSpc>
                <a:spcPts val="4200"/>
              </a:lnSpc>
              <a:buFont typeface="Arial"/>
              <a:buChar char="•"/>
            </a:pPr>
            <a:r>
              <a:rPr lang="en-US" b="true" sz="3000">
                <a:solidFill>
                  <a:srgbClr val="FFFFFF"/>
                </a:solidFill>
                <a:latin typeface="HK Grotesk Bold"/>
                <a:ea typeface="HK Grotesk Bold"/>
                <a:cs typeface="HK Grotesk Bold"/>
                <a:sym typeface="HK Grotesk Bold"/>
              </a:rPr>
              <a:t>Efficiency:</a:t>
            </a:r>
            <a:r>
              <a:rPr lang="en-US" sz="3000">
                <a:solidFill>
                  <a:srgbClr val="FFFFFF"/>
                </a:solidFill>
                <a:latin typeface="HK Grotesk"/>
                <a:ea typeface="HK Grotesk"/>
                <a:cs typeface="HK Grotesk"/>
                <a:sym typeface="HK Grotesk"/>
              </a:rPr>
              <a:t> The sliding window and ARQ mechanisms help optimize the use of bandwidth and reduce retransmissions, making communication more efficient.</a:t>
            </a:r>
          </a:p>
          <a:p>
            <a:pPr algn="l">
              <a:lnSpc>
                <a:spcPts val="4200"/>
              </a:lnSpc>
            </a:pPr>
          </a:p>
        </p:txBody>
      </p:sp>
      <p:sp>
        <p:nvSpPr>
          <p:cNvPr name="Freeform 5" id="5"/>
          <p:cNvSpPr/>
          <p:nvPr/>
        </p:nvSpPr>
        <p:spPr>
          <a:xfrm flipH="false" flipV="false" rot="0">
            <a:off x="1028700" y="1028700"/>
            <a:ext cx="5657850" cy="8229600"/>
          </a:xfrm>
          <a:custGeom>
            <a:avLst/>
            <a:gdLst/>
            <a:ahLst/>
            <a:cxnLst/>
            <a:rect r="r" b="b" t="t" l="l"/>
            <a:pathLst>
              <a:path h="8229600" w="5657850">
                <a:moveTo>
                  <a:pt x="0" y="0"/>
                </a:moveTo>
                <a:lnTo>
                  <a:pt x="5657850" y="0"/>
                </a:lnTo>
                <a:lnTo>
                  <a:pt x="5657850" y="8229600"/>
                </a:lnTo>
                <a:lnTo>
                  <a:pt x="0" y="8229600"/>
                </a:lnTo>
                <a:lnTo>
                  <a:pt x="0" y="0"/>
                </a:lnTo>
                <a:close/>
              </a:path>
            </a:pathLst>
          </a:custGeom>
          <a:blipFill>
            <a:blip r:embed="rId4"/>
            <a:stretch>
              <a:fillRect l="0" t="0" r="0" b="0"/>
            </a:stretch>
          </a:blipFill>
        </p:spPr>
      </p:sp>
    </p:spTree>
  </p:cSld>
  <p:clrMapOvr>
    <a:masterClrMapping/>
  </p:clrMapOvr>
  <p:transition spd="med">
    <p:push dir="l"/>
  </p:transition>
</p:sld>
</file>

<file path=ppt/slides/slide2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0" r="0" b="0"/>
            </a:stretch>
          </a:blipFill>
        </p:spPr>
      </p:sp>
      <p:sp>
        <p:nvSpPr>
          <p:cNvPr name="Freeform 3" id="3"/>
          <p:cNvSpPr/>
          <p:nvPr/>
        </p:nvSpPr>
        <p:spPr>
          <a:xfrm flipH="false" flipV="false" rot="5400000">
            <a:off x="2113643" y="-2113643"/>
            <a:ext cx="10287000" cy="14514286"/>
          </a:xfrm>
          <a:custGeom>
            <a:avLst/>
            <a:gdLst/>
            <a:ahLst/>
            <a:cxnLst/>
            <a:rect r="r" b="b" t="t" l="l"/>
            <a:pathLst>
              <a:path h="14514286" w="10287000">
                <a:moveTo>
                  <a:pt x="0" y="0"/>
                </a:moveTo>
                <a:lnTo>
                  <a:pt x="10287000" y="0"/>
                </a:lnTo>
                <a:lnTo>
                  <a:pt x="10287000" y="14514286"/>
                </a:lnTo>
                <a:lnTo>
                  <a:pt x="0" y="14514286"/>
                </a:lnTo>
                <a:lnTo>
                  <a:pt x="0" y="0"/>
                </a:lnTo>
                <a:close/>
              </a:path>
            </a:pathLst>
          </a:custGeom>
          <a:blipFill>
            <a:blip r:embed="rId3"/>
            <a:stretch>
              <a:fillRect l="0" t="0" r="0" b="0"/>
            </a:stretch>
          </a:blipFill>
        </p:spPr>
      </p:sp>
      <p:grpSp>
        <p:nvGrpSpPr>
          <p:cNvPr name="Group 4" id="4"/>
          <p:cNvGrpSpPr>
            <a:grpSpLocks noChangeAspect="true"/>
          </p:cNvGrpSpPr>
          <p:nvPr/>
        </p:nvGrpSpPr>
        <p:grpSpPr>
          <a:xfrm rot="0">
            <a:off x="9267916" y="1028700"/>
            <a:ext cx="8229600" cy="8229600"/>
            <a:chOff x="0" y="0"/>
            <a:chExt cx="14840029" cy="14840029"/>
          </a:xfrm>
        </p:grpSpPr>
        <p:sp>
          <p:nvSpPr>
            <p:cNvPr name="Freeform 5" id="5"/>
            <p:cNvSpPr/>
            <p:nvPr/>
          </p:nvSpPr>
          <p:spPr>
            <a:xfrm flipH="false" flipV="false" rot="0">
              <a:off x="-366471" y="-11891"/>
              <a:ext cx="15572971" cy="14863810"/>
            </a:xfrm>
            <a:custGeom>
              <a:avLst/>
              <a:gdLst/>
              <a:ahLst/>
              <a:cxnLst/>
              <a:rect r="r" b="b" t="t" l="l"/>
              <a:pathLst>
                <a:path h="14863810" w="15572971">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solidFill>
              <a:srgbClr val="769EBE"/>
            </a:solidFill>
          </p:spPr>
        </p:sp>
        <p:sp>
          <p:nvSpPr>
            <p:cNvPr name="Freeform 6" id="6"/>
            <p:cNvSpPr/>
            <p:nvPr/>
          </p:nvSpPr>
          <p:spPr>
            <a:xfrm flipH="false" flipV="false" rot="0">
              <a:off x="-156193" y="188812"/>
              <a:ext cx="15152415" cy="14462405"/>
            </a:xfrm>
            <a:custGeom>
              <a:avLst/>
              <a:gdLst/>
              <a:ahLst/>
              <a:cxnLst/>
              <a:rect r="r" b="b" t="t" l="l"/>
              <a:pathLst>
                <a:path h="14462405" w="1515241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solidFill>
              <a:srgbClr val="3A5677"/>
            </a:solidFill>
          </p:spPr>
        </p:sp>
        <p:sp>
          <p:nvSpPr>
            <p:cNvPr name="Freeform 7" id="7"/>
            <p:cNvSpPr/>
            <p:nvPr/>
          </p:nvSpPr>
          <p:spPr>
            <a:xfrm flipH="false" flipV="false" rot="0">
              <a:off x="223301" y="551024"/>
              <a:ext cx="14393427" cy="13737979"/>
            </a:xfrm>
            <a:custGeom>
              <a:avLst/>
              <a:gdLst/>
              <a:ahLst/>
              <a:cxnLst/>
              <a:rect r="r" b="b" t="t" l="l"/>
              <a:pathLst>
                <a:path h="13737979" w="14393427">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a:blip r:embed="rId4"/>
              <a:stretch>
                <a:fillRect l="-24572" t="0" r="-24572" b="0"/>
              </a:stretch>
            </a:blipFill>
          </p:spPr>
        </p:sp>
      </p:grpSp>
      <p:sp>
        <p:nvSpPr>
          <p:cNvPr name="TextBox 8" id="8"/>
          <p:cNvSpPr txBox="true"/>
          <p:nvPr/>
        </p:nvSpPr>
        <p:spPr>
          <a:xfrm rot="0">
            <a:off x="1028700" y="4640390"/>
            <a:ext cx="6706974" cy="1044320"/>
          </a:xfrm>
          <a:prstGeom prst="rect">
            <a:avLst/>
          </a:prstGeom>
        </p:spPr>
        <p:txBody>
          <a:bodyPr anchor="t" rtlCol="false" tIns="0" lIns="0" bIns="0" rIns="0">
            <a:spAutoFit/>
          </a:bodyPr>
          <a:lstStyle/>
          <a:p>
            <a:pPr algn="l">
              <a:lnSpc>
                <a:spcPts val="8039"/>
              </a:lnSpc>
            </a:pPr>
            <a:r>
              <a:rPr lang="en-US" b="true" sz="7114">
                <a:solidFill>
                  <a:srgbClr val="FFFFFF"/>
                </a:solidFill>
                <a:latin typeface="Glacial Indifference Bold"/>
                <a:ea typeface="Glacial Indifference Bold"/>
                <a:cs typeface="Glacial Indifference Bold"/>
                <a:sym typeface="Glacial Indifference Bold"/>
              </a:rPr>
              <a:t>CHALLENGES</a:t>
            </a:r>
          </a:p>
        </p:txBody>
      </p:sp>
      <p:sp>
        <p:nvSpPr>
          <p:cNvPr name="TextBox 9" id="9"/>
          <p:cNvSpPr txBox="true"/>
          <p:nvPr/>
        </p:nvSpPr>
        <p:spPr>
          <a:xfrm rot="0">
            <a:off x="1028700" y="962025"/>
            <a:ext cx="4855878" cy="523875"/>
          </a:xfrm>
          <a:prstGeom prst="rect">
            <a:avLst/>
          </a:prstGeom>
        </p:spPr>
        <p:txBody>
          <a:bodyPr anchor="t" rtlCol="false" tIns="0" lIns="0" bIns="0" rIns="0">
            <a:spAutoFit/>
          </a:bodyPr>
          <a:lstStyle/>
          <a:p>
            <a:pPr algn="l">
              <a:lnSpc>
                <a:spcPts val="4200"/>
              </a:lnSpc>
            </a:pPr>
            <a:r>
              <a:rPr lang="en-US" sz="3000" i="true">
                <a:solidFill>
                  <a:srgbClr val="FFFFFF"/>
                </a:solidFill>
                <a:latin typeface="HK Grotesk Italics"/>
                <a:ea typeface="HK Grotesk Italics"/>
                <a:cs typeface="HK Grotesk Italics"/>
                <a:sym typeface="HK Grotesk Italics"/>
              </a:rPr>
              <a:t>Latency Leaders</a:t>
            </a:r>
          </a:p>
        </p:txBody>
      </p:sp>
    </p:spTree>
  </p:cSld>
  <p:clrMapOvr>
    <a:masterClrMapping/>
  </p:clrMapOvr>
  <p:transition spd="med">
    <p:push dir="l"/>
  </p:transition>
</p:sld>
</file>

<file path=ppt/slides/slide2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0" r="0" b="0"/>
            </a:stretch>
          </a:blipFill>
        </p:spPr>
      </p:sp>
      <p:sp>
        <p:nvSpPr>
          <p:cNvPr name="Freeform 3" id="3"/>
          <p:cNvSpPr/>
          <p:nvPr/>
        </p:nvSpPr>
        <p:spPr>
          <a:xfrm flipH="false" flipV="false" rot="5400000">
            <a:off x="2113643" y="-2113643"/>
            <a:ext cx="10287000" cy="14514286"/>
          </a:xfrm>
          <a:custGeom>
            <a:avLst/>
            <a:gdLst/>
            <a:ahLst/>
            <a:cxnLst/>
            <a:rect r="r" b="b" t="t" l="l"/>
            <a:pathLst>
              <a:path h="14514286" w="10287000">
                <a:moveTo>
                  <a:pt x="0" y="0"/>
                </a:moveTo>
                <a:lnTo>
                  <a:pt x="10287000" y="0"/>
                </a:lnTo>
                <a:lnTo>
                  <a:pt x="10287000" y="14514286"/>
                </a:lnTo>
                <a:lnTo>
                  <a:pt x="0" y="14514286"/>
                </a:lnTo>
                <a:lnTo>
                  <a:pt x="0" y="0"/>
                </a:lnTo>
                <a:close/>
              </a:path>
            </a:pathLst>
          </a:custGeom>
          <a:blipFill>
            <a:blip r:embed="rId3"/>
            <a:stretch>
              <a:fillRect l="0" t="0" r="0" b="0"/>
            </a:stretch>
          </a:blipFill>
        </p:spPr>
      </p:sp>
      <p:grpSp>
        <p:nvGrpSpPr>
          <p:cNvPr name="Group 4" id="4"/>
          <p:cNvGrpSpPr>
            <a:grpSpLocks noChangeAspect="true"/>
          </p:cNvGrpSpPr>
          <p:nvPr/>
        </p:nvGrpSpPr>
        <p:grpSpPr>
          <a:xfrm rot="0">
            <a:off x="9562377" y="1028700"/>
            <a:ext cx="8229600" cy="8229600"/>
            <a:chOff x="0" y="0"/>
            <a:chExt cx="14840029" cy="14840029"/>
          </a:xfrm>
        </p:grpSpPr>
        <p:sp>
          <p:nvSpPr>
            <p:cNvPr name="Freeform 5" id="5"/>
            <p:cNvSpPr/>
            <p:nvPr/>
          </p:nvSpPr>
          <p:spPr>
            <a:xfrm flipH="false" flipV="false" rot="0">
              <a:off x="-366471" y="-11891"/>
              <a:ext cx="15572971" cy="14863810"/>
            </a:xfrm>
            <a:custGeom>
              <a:avLst/>
              <a:gdLst/>
              <a:ahLst/>
              <a:cxnLst/>
              <a:rect r="r" b="b" t="t" l="l"/>
              <a:pathLst>
                <a:path h="14863810" w="15572971">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solidFill>
              <a:srgbClr val="769EBE"/>
            </a:solidFill>
          </p:spPr>
        </p:sp>
        <p:sp>
          <p:nvSpPr>
            <p:cNvPr name="Freeform 6" id="6"/>
            <p:cNvSpPr/>
            <p:nvPr/>
          </p:nvSpPr>
          <p:spPr>
            <a:xfrm flipH="false" flipV="false" rot="0">
              <a:off x="-156193" y="188812"/>
              <a:ext cx="15152415" cy="14462405"/>
            </a:xfrm>
            <a:custGeom>
              <a:avLst/>
              <a:gdLst/>
              <a:ahLst/>
              <a:cxnLst/>
              <a:rect r="r" b="b" t="t" l="l"/>
              <a:pathLst>
                <a:path h="14462405" w="1515241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solidFill>
              <a:srgbClr val="3A5677"/>
            </a:solidFill>
          </p:spPr>
        </p:sp>
        <p:sp>
          <p:nvSpPr>
            <p:cNvPr name="Freeform 7" id="7"/>
            <p:cNvSpPr/>
            <p:nvPr/>
          </p:nvSpPr>
          <p:spPr>
            <a:xfrm flipH="false" flipV="false" rot="0">
              <a:off x="223301" y="551024"/>
              <a:ext cx="14393427" cy="13737979"/>
            </a:xfrm>
            <a:custGeom>
              <a:avLst/>
              <a:gdLst/>
              <a:ahLst/>
              <a:cxnLst/>
              <a:rect r="r" b="b" t="t" l="l"/>
              <a:pathLst>
                <a:path h="13737979" w="14393427">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a:blip r:embed="rId4"/>
              <a:stretch>
                <a:fillRect l="-24572" t="0" r="-24572" b="0"/>
              </a:stretch>
            </a:blipFill>
          </p:spPr>
        </p:sp>
      </p:grpSp>
      <p:sp>
        <p:nvSpPr>
          <p:cNvPr name="TextBox 8" id="8"/>
          <p:cNvSpPr txBox="true"/>
          <p:nvPr/>
        </p:nvSpPr>
        <p:spPr>
          <a:xfrm rot="0">
            <a:off x="1028700" y="2181225"/>
            <a:ext cx="8533677" cy="5324475"/>
          </a:xfrm>
          <a:prstGeom prst="rect">
            <a:avLst/>
          </a:prstGeom>
        </p:spPr>
        <p:txBody>
          <a:bodyPr anchor="t" rtlCol="false" tIns="0" lIns="0" bIns="0" rIns="0">
            <a:spAutoFit/>
          </a:bodyPr>
          <a:lstStyle/>
          <a:p>
            <a:pPr algn="l" marL="647702" indent="-323851" lvl="1">
              <a:lnSpc>
                <a:spcPts val="4200"/>
              </a:lnSpc>
              <a:buFont typeface="Arial"/>
              <a:buChar char="•"/>
            </a:pPr>
            <a:r>
              <a:rPr lang="en-US" b="true" sz="3000">
                <a:solidFill>
                  <a:srgbClr val="FFFFFF"/>
                </a:solidFill>
                <a:latin typeface="HK Grotesk Bold"/>
                <a:ea typeface="HK Grotesk Bold"/>
                <a:cs typeface="HK Grotesk Bold"/>
                <a:sym typeface="HK Grotesk Bold"/>
              </a:rPr>
              <a:t>Delay:</a:t>
            </a:r>
            <a:r>
              <a:rPr lang="en-US" sz="3000">
                <a:solidFill>
                  <a:srgbClr val="FFFFFF"/>
                </a:solidFill>
                <a:latin typeface="HK Grotesk"/>
                <a:ea typeface="HK Grotesk"/>
                <a:cs typeface="HK Grotesk"/>
                <a:sym typeface="HK Grotesk"/>
              </a:rPr>
              <a:t> Continuous retransmissions can introduce delay, especially in cases of poor signal quality.</a:t>
            </a:r>
          </a:p>
          <a:p>
            <a:pPr algn="l">
              <a:lnSpc>
                <a:spcPts val="4200"/>
              </a:lnSpc>
            </a:pPr>
          </a:p>
          <a:p>
            <a:pPr algn="l" marL="647702" indent="-323851" lvl="1">
              <a:lnSpc>
                <a:spcPts val="4200"/>
              </a:lnSpc>
              <a:buFont typeface="Arial"/>
              <a:buChar char="•"/>
            </a:pPr>
            <a:r>
              <a:rPr lang="en-US" b="true" sz="3000">
                <a:solidFill>
                  <a:srgbClr val="FFFFFF"/>
                </a:solidFill>
                <a:latin typeface="HK Grotesk Bold"/>
                <a:ea typeface="HK Grotesk Bold"/>
                <a:cs typeface="HK Grotesk Bold"/>
                <a:sym typeface="HK Grotesk Bold"/>
              </a:rPr>
              <a:t>Buffering:</a:t>
            </a:r>
            <a:r>
              <a:rPr lang="en-US" sz="3000">
                <a:solidFill>
                  <a:srgbClr val="FFFFFF"/>
                </a:solidFill>
                <a:latin typeface="HK Grotesk"/>
                <a:ea typeface="HK Grotesk"/>
                <a:cs typeface="HK Grotesk"/>
                <a:sym typeface="HK Grotesk"/>
              </a:rPr>
              <a:t> Managing buffer space for retransmissions requires additional resources.</a:t>
            </a:r>
          </a:p>
          <a:p>
            <a:pPr algn="l">
              <a:lnSpc>
                <a:spcPts val="4200"/>
              </a:lnSpc>
            </a:pPr>
          </a:p>
          <a:p>
            <a:pPr algn="l" marL="647702" indent="-323851" lvl="1">
              <a:lnSpc>
                <a:spcPts val="4200"/>
              </a:lnSpc>
              <a:buFont typeface="Arial"/>
              <a:buChar char="•"/>
            </a:pPr>
            <a:r>
              <a:rPr lang="en-US" b="true" sz="3000">
                <a:solidFill>
                  <a:srgbClr val="FFFFFF"/>
                </a:solidFill>
                <a:latin typeface="HK Grotesk Bold"/>
                <a:ea typeface="HK Grotesk Bold"/>
                <a:cs typeface="HK Grotesk Bold"/>
                <a:sym typeface="HK Grotesk Bold"/>
              </a:rPr>
              <a:t>Overhead:</a:t>
            </a:r>
            <a:r>
              <a:rPr lang="en-US" sz="3000">
                <a:solidFill>
                  <a:srgbClr val="FFFFFF"/>
                </a:solidFill>
                <a:latin typeface="HK Grotesk"/>
                <a:ea typeface="HK Grotesk"/>
                <a:cs typeface="HK Grotesk"/>
                <a:sym typeface="HK Grotesk"/>
              </a:rPr>
              <a:t> The ARQ process adds some overhead due to the need for acknowledgment packets.</a:t>
            </a:r>
          </a:p>
        </p:txBody>
      </p:sp>
    </p:spTree>
  </p:cSld>
  <p:clrMapOvr>
    <a:masterClrMapping/>
  </p:clrMapOvr>
  <p:transition spd="med">
    <p:push dir="l"/>
  </p:transition>
</p:sld>
</file>

<file path=ppt/slides/slide2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true" rot="5400000">
            <a:off x="5887357" y="-2113643"/>
            <a:ext cx="10287000" cy="14514286"/>
          </a:xfrm>
          <a:custGeom>
            <a:avLst/>
            <a:gdLst/>
            <a:ahLst/>
            <a:cxnLst/>
            <a:rect r="r" b="b" t="t" l="l"/>
            <a:pathLst>
              <a:path h="14514286" w="10287000">
                <a:moveTo>
                  <a:pt x="0" y="14514286"/>
                </a:moveTo>
                <a:lnTo>
                  <a:pt x="10287000" y="14514286"/>
                </a:lnTo>
                <a:lnTo>
                  <a:pt x="10287000" y="0"/>
                </a:lnTo>
                <a:lnTo>
                  <a:pt x="0" y="0"/>
                </a:lnTo>
                <a:lnTo>
                  <a:pt x="0" y="14514286"/>
                </a:lnTo>
                <a:close/>
              </a:path>
            </a:pathLst>
          </a:custGeom>
          <a:blipFill>
            <a:blip r:embed="rId3"/>
            <a:stretch>
              <a:fillRect l="0" t="0" r="0" b="0"/>
            </a:stretch>
          </a:blipFill>
        </p:spPr>
      </p:sp>
      <p:sp>
        <p:nvSpPr>
          <p:cNvPr name="TextBox 4" id="4"/>
          <p:cNvSpPr txBox="true"/>
          <p:nvPr/>
        </p:nvSpPr>
        <p:spPr>
          <a:xfrm rot="0">
            <a:off x="5592306" y="3261625"/>
            <a:ext cx="7103388" cy="1045121"/>
          </a:xfrm>
          <a:prstGeom prst="rect">
            <a:avLst/>
          </a:prstGeom>
        </p:spPr>
        <p:txBody>
          <a:bodyPr anchor="t" rtlCol="false" tIns="0" lIns="0" bIns="0" rIns="0">
            <a:spAutoFit/>
          </a:bodyPr>
          <a:lstStyle/>
          <a:p>
            <a:pPr algn="ctr">
              <a:lnSpc>
                <a:spcPts val="8140"/>
              </a:lnSpc>
            </a:pPr>
            <a:r>
              <a:rPr lang="en-US" b="true" sz="7204">
                <a:solidFill>
                  <a:srgbClr val="FFFFFF"/>
                </a:solidFill>
                <a:latin typeface="Glacial Indifference Bold"/>
                <a:ea typeface="Glacial Indifference Bold"/>
                <a:cs typeface="Glacial Indifference Bold"/>
                <a:sym typeface="Glacial Indifference Bold"/>
              </a:rPr>
              <a:t>CONCLUSION</a:t>
            </a:r>
          </a:p>
        </p:txBody>
      </p:sp>
      <p:sp>
        <p:nvSpPr>
          <p:cNvPr name="TextBox 5" id="5"/>
          <p:cNvSpPr txBox="true"/>
          <p:nvPr/>
        </p:nvSpPr>
        <p:spPr>
          <a:xfrm rot="0">
            <a:off x="12403422" y="962025"/>
            <a:ext cx="4855878" cy="523875"/>
          </a:xfrm>
          <a:prstGeom prst="rect">
            <a:avLst/>
          </a:prstGeom>
        </p:spPr>
        <p:txBody>
          <a:bodyPr anchor="t" rtlCol="false" tIns="0" lIns="0" bIns="0" rIns="0">
            <a:spAutoFit/>
          </a:bodyPr>
          <a:lstStyle/>
          <a:p>
            <a:pPr algn="r">
              <a:lnSpc>
                <a:spcPts val="4200"/>
              </a:lnSpc>
            </a:pPr>
            <a:r>
              <a:rPr lang="en-US" sz="3000" i="true">
                <a:solidFill>
                  <a:srgbClr val="FFFFFF"/>
                </a:solidFill>
                <a:latin typeface="HK Grotesk Italics"/>
                <a:ea typeface="HK Grotesk Italics"/>
                <a:cs typeface="HK Grotesk Italics"/>
                <a:sym typeface="HK Grotesk Italics"/>
              </a:rPr>
              <a:t>Latency Leaders</a:t>
            </a:r>
          </a:p>
        </p:txBody>
      </p:sp>
      <p:sp>
        <p:nvSpPr>
          <p:cNvPr name="TextBox 6" id="6"/>
          <p:cNvSpPr txBox="true"/>
          <p:nvPr/>
        </p:nvSpPr>
        <p:spPr>
          <a:xfrm rot="0">
            <a:off x="1385152" y="5086350"/>
            <a:ext cx="15517696" cy="1444152"/>
          </a:xfrm>
          <a:prstGeom prst="rect">
            <a:avLst/>
          </a:prstGeom>
        </p:spPr>
        <p:txBody>
          <a:bodyPr anchor="t" rtlCol="false" tIns="0" lIns="0" bIns="0" rIns="0">
            <a:spAutoFit/>
          </a:bodyPr>
          <a:lstStyle/>
          <a:p>
            <a:pPr algn="ctr">
              <a:lnSpc>
                <a:spcPts val="3876"/>
              </a:lnSpc>
            </a:pPr>
            <a:r>
              <a:rPr lang="en-US" sz="2768">
                <a:solidFill>
                  <a:srgbClr val="FFFFFF"/>
                </a:solidFill>
                <a:latin typeface="HK Grotesk"/>
                <a:ea typeface="HK Grotesk"/>
                <a:cs typeface="HK Grotesk"/>
                <a:sym typeface="HK Grotesk"/>
              </a:rPr>
              <a:t>In summary, the RLC ARQ procedure is essential for maintaining data integrity and reliability in wireless communication systems by using a mechanism for retransmitting lost or corrupted packets and ensuring efficient data transfer.</a:t>
            </a:r>
          </a:p>
        </p:txBody>
      </p:sp>
    </p:spTree>
  </p:cSld>
  <p:clrMapOvr>
    <a:masterClrMapping/>
  </p:clrMapOvr>
  <p:transition spd="med">
    <p:push dir="l"/>
  </p:transition>
</p:sld>
</file>

<file path=ppt/slides/slide2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0" r="0" b="0"/>
            </a:stretch>
          </a:blipFill>
        </p:spPr>
      </p:sp>
      <p:sp>
        <p:nvSpPr>
          <p:cNvPr name="Freeform 3" id="3"/>
          <p:cNvSpPr/>
          <p:nvPr/>
        </p:nvSpPr>
        <p:spPr>
          <a:xfrm flipH="false" flipV="false" rot="0">
            <a:off x="4338336" y="-3273956"/>
            <a:ext cx="9611327" cy="13560956"/>
          </a:xfrm>
          <a:custGeom>
            <a:avLst/>
            <a:gdLst/>
            <a:ahLst/>
            <a:cxnLst/>
            <a:rect r="r" b="b" t="t" l="l"/>
            <a:pathLst>
              <a:path h="13560956" w="9611327">
                <a:moveTo>
                  <a:pt x="0" y="0"/>
                </a:moveTo>
                <a:lnTo>
                  <a:pt x="9611328" y="0"/>
                </a:lnTo>
                <a:lnTo>
                  <a:pt x="9611328" y="13560956"/>
                </a:lnTo>
                <a:lnTo>
                  <a:pt x="0" y="13560956"/>
                </a:lnTo>
                <a:lnTo>
                  <a:pt x="0" y="0"/>
                </a:lnTo>
                <a:close/>
              </a:path>
            </a:pathLst>
          </a:custGeom>
          <a:blipFill>
            <a:blip r:embed="rId3"/>
            <a:stretch>
              <a:fillRect l="0" t="0" r="0" b="0"/>
            </a:stretch>
          </a:blipFill>
        </p:spPr>
      </p:sp>
      <p:sp>
        <p:nvSpPr>
          <p:cNvPr name="TextBox 4" id="4"/>
          <p:cNvSpPr txBox="true"/>
          <p:nvPr/>
        </p:nvSpPr>
        <p:spPr>
          <a:xfrm rot="0">
            <a:off x="5243404" y="5626628"/>
            <a:ext cx="7801192" cy="555249"/>
          </a:xfrm>
          <a:prstGeom prst="rect">
            <a:avLst/>
          </a:prstGeom>
        </p:spPr>
        <p:txBody>
          <a:bodyPr anchor="t" rtlCol="false" tIns="0" lIns="0" bIns="0" rIns="0">
            <a:spAutoFit/>
          </a:bodyPr>
          <a:lstStyle/>
          <a:p>
            <a:pPr algn="ctr">
              <a:lnSpc>
                <a:spcPts val="4570"/>
              </a:lnSpc>
            </a:pPr>
            <a:r>
              <a:rPr lang="en-US" sz="3264">
                <a:solidFill>
                  <a:srgbClr val="FFFFFF"/>
                </a:solidFill>
                <a:latin typeface="HK Grotesk"/>
                <a:ea typeface="HK Grotesk"/>
                <a:cs typeface="HK Grotesk"/>
                <a:sym typeface="HK Grotesk"/>
              </a:rPr>
              <a:t>FOR YOUR ATTENTION</a:t>
            </a:r>
          </a:p>
        </p:txBody>
      </p:sp>
      <p:sp>
        <p:nvSpPr>
          <p:cNvPr name="TextBox 5" id="5"/>
          <p:cNvSpPr txBox="true"/>
          <p:nvPr/>
        </p:nvSpPr>
        <p:spPr>
          <a:xfrm rot="0">
            <a:off x="6716061" y="962025"/>
            <a:ext cx="4855878" cy="523875"/>
          </a:xfrm>
          <a:prstGeom prst="rect">
            <a:avLst/>
          </a:prstGeom>
        </p:spPr>
        <p:txBody>
          <a:bodyPr anchor="t" rtlCol="false" tIns="0" lIns="0" bIns="0" rIns="0">
            <a:spAutoFit/>
          </a:bodyPr>
          <a:lstStyle/>
          <a:p>
            <a:pPr algn="ctr">
              <a:lnSpc>
                <a:spcPts val="4200"/>
              </a:lnSpc>
            </a:pPr>
            <a:r>
              <a:rPr lang="en-US" sz="3000" i="true">
                <a:solidFill>
                  <a:srgbClr val="FFFFFF"/>
                </a:solidFill>
                <a:latin typeface="HK Grotesk Italics"/>
                <a:ea typeface="HK Grotesk Italics"/>
                <a:cs typeface="HK Grotesk Italics"/>
                <a:sym typeface="HK Grotesk Italics"/>
              </a:rPr>
              <a:t>Latency Leaders</a:t>
            </a:r>
          </a:p>
        </p:txBody>
      </p:sp>
      <p:sp>
        <p:nvSpPr>
          <p:cNvPr name="TextBox 6" id="6"/>
          <p:cNvSpPr txBox="true"/>
          <p:nvPr/>
        </p:nvSpPr>
        <p:spPr>
          <a:xfrm rot="0">
            <a:off x="4651632" y="4171798"/>
            <a:ext cx="8984736" cy="1451033"/>
          </a:xfrm>
          <a:prstGeom prst="rect">
            <a:avLst/>
          </a:prstGeom>
        </p:spPr>
        <p:txBody>
          <a:bodyPr anchor="t" rtlCol="false" tIns="0" lIns="0" bIns="0" rIns="0">
            <a:spAutoFit/>
          </a:bodyPr>
          <a:lstStyle/>
          <a:p>
            <a:pPr algn="ctr">
              <a:lnSpc>
                <a:spcPts val="11307"/>
              </a:lnSpc>
            </a:pPr>
            <a:r>
              <a:rPr lang="en-US" b="true" sz="10006">
                <a:solidFill>
                  <a:srgbClr val="FFFFFF"/>
                </a:solidFill>
                <a:latin typeface="Glacial Indifference Bold"/>
                <a:ea typeface="Glacial Indifference Bold"/>
                <a:cs typeface="Glacial Indifference Bold"/>
                <a:sym typeface="Glacial Indifference Bold"/>
              </a:rPr>
              <a:t>THANK YOU!</a:t>
            </a:r>
          </a:p>
        </p:txBody>
      </p:sp>
    </p:spTree>
  </p:cSld>
  <p:clrMapOvr>
    <a:masterClrMapping/>
  </p:clrMapOvr>
  <p:transition spd="med">
    <p:circle/>
  </p:transition>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0" r="0" b="0"/>
            </a:stretch>
          </a:blipFill>
        </p:spPr>
      </p:sp>
      <p:sp>
        <p:nvSpPr>
          <p:cNvPr name="Freeform 3" id="3"/>
          <p:cNvSpPr/>
          <p:nvPr/>
        </p:nvSpPr>
        <p:spPr>
          <a:xfrm flipH="false" flipV="false" rot="0">
            <a:off x="5092579" y="1769246"/>
            <a:ext cx="8102842" cy="4882557"/>
          </a:xfrm>
          <a:custGeom>
            <a:avLst/>
            <a:gdLst/>
            <a:ahLst/>
            <a:cxnLst/>
            <a:rect r="r" b="b" t="t" l="l"/>
            <a:pathLst>
              <a:path h="4882557" w="8102842">
                <a:moveTo>
                  <a:pt x="0" y="0"/>
                </a:moveTo>
                <a:lnTo>
                  <a:pt x="8102842" y="0"/>
                </a:lnTo>
                <a:lnTo>
                  <a:pt x="8102842" y="4882557"/>
                </a:lnTo>
                <a:lnTo>
                  <a:pt x="0" y="4882557"/>
                </a:lnTo>
                <a:lnTo>
                  <a:pt x="0" y="0"/>
                </a:lnTo>
                <a:close/>
              </a:path>
            </a:pathLst>
          </a:custGeom>
          <a:blipFill>
            <a:blip r:embed="rId3"/>
            <a:stretch>
              <a:fillRect l="-1164" t="-366" r="0" b="-366"/>
            </a:stretch>
          </a:blipFill>
        </p:spPr>
      </p:sp>
      <p:sp>
        <p:nvSpPr>
          <p:cNvPr name="TextBox 4" id="4"/>
          <p:cNvSpPr txBox="true"/>
          <p:nvPr/>
        </p:nvSpPr>
        <p:spPr>
          <a:xfrm rot="0">
            <a:off x="5080121" y="6975653"/>
            <a:ext cx="8115300" cy="1044320"/>
          </a:xfrm>
          <a:prstGeom prst="rect">
            <a:avLst/>
          </a:prstGeom>
        </p:spPr>
        <p:txBody>
          <a:bodyPr anchor="t" rtlCol="false" tIns="0" lIns="0" bIns="0" rIns="0">
            <a:spAutoFit/>
          </a:bodyPr>
          <a:lstStyle/>
          <a:p>
            <a:pPr algn="l">
              <a:lnSpc>
                <a:spcPts val="8039"/>
              </a:lnSpc>
            </a:pPr>
            <a:r>
              <a:rPr lang="en-US" b="true" sz="7114">
                <a:solidFill>
                  <a:srgbClr val="FFFFFF"/>
                </a:solidFill>
                <a:latin typeface="Glacial Indifference Bold"/>
                <a:ea typeface="Glacial Indifference Bold"/>
                <a:cs typeface="Glacial Indifference Bold"/>
                <a:sym typeface="Glacial Indifference Bold"/>
              </a:rPr>
              <a:t>REAL-LIFE EXAMPLE</a:t>
            </a:r>
          </a:p>
        </p:txBody>
      </p:sp>
      <p:sp>
        <p:nvSpPr>
          <p:cNvPr name="TextBox 5" id="5"/>
          <p:cNvSpPr txBox="true"/>
          <p:nvPr/>
        </p:nvSpPr>
        <p:spPr>
          <a:xfrm rot="0">
            <a:off x="1028700" y="962025"/>
            <a:ext cx="4855878" cy="523875"/>
          </a:xfrm>
          <a:prstGeom prst="rect">
            <a:avLst/>
          </a:prstGeom>
        </p:spPr>
        <p:txBody>
          <a:bodyPr anchor="t" rtlCol="false" tIns="0" lIns="0" bIns="0" rIns="0">
            <a:spAutoFit/>
          </a:bodyPr>
          <a:lstStyle/>
          <a:p>
            <a:pPr algn="l">
              <a:lnSpc>
                <a:spcPts val="4200"/>
              </a:lnSpc>
            </a:pPr>
            <a:r>
              <a:rPr lang="en-US" sz="3000" i="true">
                <a:solidFill>
                  <a:srgbClr val="FFFFFF"/>
                </a:solidFill>
                <a:latin typeface="HK Grotesk Italics"/>
                <a:ea typeface="HK Grotesk Italics"/>
                <a:cs typeface="HK Grotesk Italics"/>
                <a:sym typeface="HK Grotesk Italics"/>
              </a:rPr>
              <a:t>Latency Leaders</a:t>
            </a:r>
          </a:p>
        </p:txBody>
      </p:sp>
    </p:spTree>
  </p:cSld>
  <p:clrMapOvr>
    <a:masterClrMapping/>
  </p:clrMapOvr>
  <p:transition spd="med">
    <p:push dir="l"/>
  </p:transition>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0" r="0" b="0"/>
            </a:stretch>
          </a:blipFill>
        </p:spPr>
      </p:sp>
      <p:sp>
        <p:nvSpPr>
          <p:cNvPr name="Freeform 3" id="3"/>
          <p:cNvSpPr/>
          <p:nvPr/>
        </p:nvSpPr>
        <p:spPr>
          <a:xfrm flipH="false" flipV="false" rot="5400000">
            <a:off x="2113643" y="-2113643"/>
            <a:ext cx="10287000" cy="14514286"/>
          </a:xfrm>
          <a:custGeom>
            <a:avLst/>
            <a:gdLst/>
            <a:ahLst/>
            <a:cxnLst/>
            <a:rect r="r" b="b" t="t" l="l"/>
            <a:pathLst>
              <a:path h="14514286" w="10287000">
                <a:moveTo>
                  <a:pt x="0" y="0"/>
                </a:moveTo>
                <a:lnTo>
                  <a:pt x="10287000" y="0"/>
                </a:lnTo>
                <a:lnTo>
                  <a:pt x="10287000" y="14514286"/>
                </a:lnTo>
                <a:lnTo>
                  <a:pt x="0" y="14514286"/>
                </a:lnTo>
                <a:lnTo>
                  <a:pt x="0" y="0"/>
                </a:lnTo>
                <a:close/>
              </a:path>
            </a:pathLst>
          </a:custGeom>
          <a:blipFill>
            <a:blip r:embed="rId3"/>
            <a:stretch>
              <a:fillRect l="0" t="0" r="0" b="0"/>
            </a:stretch>
          </a:blipFill>
        </p:spPr>
      </p:sp>
      <p:sp>
        <p:nvSpPr>
          <p:cNvPr name="TextBox 4" id="4"/>
          <p:cNvSpPr txBox="true"/>
          <p:nvPr/>
        </p:nvSpPr>
        <p:spPr>
          <a:xfrm rot="0">
            <a:off x="1028700" y="962025"/>
            <a:ext cx="4855878" cy="523875"/>
          </a:xfrm>
          <a:prstGeom prst="rect">
            <a:avLst/>
          </a:prstGeom>
        </p:spPr>
        <p:txBody>
          <a:bodyPr anchor="t" rtlCol="false" tIns="0" lIns="0" bIns="0" rIns="0">
            <a:spAutoFit/>
          </a:bodyPr>
          <a:lstStyle/>
          <a:p>
            <a:pPr algn="l">
              <a:lnSpc>
                <a:spcPts val="4200"/>
              </a:lnSpc>
            </a:pPr>
            <a:r>
              <a:rPr lang="en-US" sz="3000" i="true">
                <a:solidFill>
                  <a:srgbClr val="FFFFFF"/>
                </a:solidFill>
                <a:latin typeface="HK Grotesk Italics"/>
                <a:ea typeface="HK Grotesk Italics"/>
                <a:cs typeface="HK Grotesk Italics"/>
                <a:sym typeface="HK Grotesk Italics"/>
              </a:rPr>
              <a:t>Latency Leaders</a:t>
            </a:r>
          </a:p>
        </p:txBody>
      </p:sp>
      <p:sp>
        <p:nvSpPr>
          <p:cNvPr name="TextBox 5" id="5"/>
          <p:cNvSpPr txBox="true"/>
          <p:nvPr/>
        </p:nvSpPr>
        <p:spPr>
          <a:xfrm rot="0">
            <a:off x="831817" y="1932623"/>
            <a:ext cx="9671920" cy="7325677"/>
          </a:xfrm>
          <a:prstGeom prst="rect">
            <a:avLst/>
          </a:prstGeom>
        </p:spPr>
        <p:txBody>
          <a:bodyPr anchor="t" rtlCol="false" tIns="0" lIns="0" bIns="0" rIns="0">
            <a:spAutoFit/>
          </a:bodyPr>
          <a:lstStyle/>
          <a:p>
            <a:pPr algn="l">
              <a:lnSpc>
                <a:spcPts val="4147"/>
              </a:lnSpc>
            </a:pPr>
            <a:r>
              <a:rPr lang="en-US" sz="2962" b="true">
                <a:solidFill>
                  <a:srgbClr val="FFFFFF"/>
                </a:solidFill>
                <a:latin typeface="HK Grotesk Bold"/>
                <a:ea typeface="HK Grotesk Bold"/>
                <a:cs typeface="HK Grotesk Bold"/>
                <a:sym typeface="HK Grotesk Bold"/>
              </a:rPr>
              <a:t>Real-World Example: ARQ in RLC</a:t>
            </a:r>
          </a:p>
          <a:p>
            <a:pPr algn="l">
              <a:lnSpc>
                <a:spcPts val="4147"/>
              </a:lnSpc>
            </a:pPr>
          </a:p>
          <a:p>
            <a:pPr algn="l">
              <a:lnSpc>
                <a:spcPts val="4147"/>
              </a:lnSpc>
            </a:pPr>
            <a:r>
              <a:rPr lang="en-US" sz="2962">
                <a:solidFill>
                  <a:srgbClr val="FFFFFF"/>
                </a:solidFill>
                <a:latin typeface="HK Grotesk"/>
                <a:ea typeface="HK Grotesk"/>
                <a:cs typeface="HK Grotesk"/>
                <a:sym typeface="HK Grotesk"/>
              </a:rPr>
              <a:t>📱 Imagine you are texting a friend, but due to a weak network, some words are missing.</a:t>
            </a:r>
          </a:p>
          <a:p>
            <a:pPr algn="l">
              <a:lnSpc>
                <a:spcPts val="4147"/>
              </a:lnSpc>
            </a:pPr>
          </a:p>
          <a:p>
            <a:pPr algn="l">
              <a:lnSpc>
                <a:spcPts val="4147"/>
              </a:lnSpc>
            </a:pPr>
            <a:r>
              <a:rPr lang="en-US" sz="2962">
                <a:solidFill>
                  <a:srgbClr val="FFFFFF"/>
                </a:solidFill>
                <a:latin typeface="HK Grotesk"/>
                <a:ea typeface="HK Grotesk"/>
                <a:cs typeface="HK Grotesk"/>
                <a:sym typeface="HK Grotesk"/>
              </a:rPr>
              <a:t>You send: "Meet me at the coffee shop at 5 PM."</a:t>
            </a:r>
          </a:p>
          <a:p>
            <a:pPr algn="l">
              <a:lnSpc>
                <a:spcPts val="4147"/>
              </a:lnSpc>
            </a:pPr>
            <a:r>
              <a:rPr lang="en-US" sz="2962">
                <a:solidFill>
                  <a:srgbClr val="FFFFFF"/>
                </a:solidFill>
                <a:latin typeface="HK Grotesk"/>
                <a:ea typeface="HK Grotesk"/>
                <a:cs typeface="HK Grotesk"/>
                <a:sym typeface="HK Grotesk"/>
              </a:rPr>
              <a:t>Your friend receives: "Meet me at the … shop at 5 PM."</a:t>
            </a:r>
          </a:p>
          <a:p>
            <a:pPr algn="l">
              <a:lnSpc>
                <a:spcPts val="4147"/>
              </a:lnSpc>
            </a:pPr>
            <a:r>
              <a:rPr lang="en-US" sz="2962">
                <a:solidFill>
                  <a:srgbClr val="FFFFFF"/>
                </a:solidFill>
                <a:latin typeface="HK Grotesk"/>
                <a:ea typeface="HK Grotesk"/>
                <a:cs typeface="HK Grotesk"/>
                <a:sym typeface="HK Grotesk"/>
              </a:rPr>
              <a:t>Your friend replies: "I didn’t get the missing word. Send again!"</a:t>
            </a:r>
          </a:p>
          <a:p>
            <a:pPr algn="l">
              <a:lnSpc>
                <a:spcPts val="4147"/>
              </a:lnSpc>
            </a:pPr>
            <a:r>
              <a:rPr lang="en-US" sz="2962">
                <a:solidFill>
                  <a:srgbClr val="FFFFFF"/>
                </a:solidFill>
                <a:latin typeface="HK Grotesk"/>
                <a:ea typeface="HK Grotesk"/>
                <a:cs typeface="HK Grotesk"/>
                <a:sym typeface="HK Grotesk"/>
              </a:rPr>
              <a:t>You resend: "coffee"</a:t>
            </a:r>
          </a:p>
          <a:p>
            <a:pPr algn="l">
              <a:lnSpc>
                <a:spcPts val="4147"/>
              </a:lnSpc>
            </a:pPr>
            <a:r>
              <a:rPr lang="en-US" sz="2962">
                <a:solidFill>
                  <a:srgbClr val="FFFFFF"/>
                </a:solidFill>
                <a:latin typeface="HK Grotesk"/>
                <a:ea typeface="HK Grotesk"/>
                <a:cs typeface="HK Grotesk"/>
                <a:sym typeface="HK Grotesk"/>
              </a:rPr>
              <a:t>Your friend gets the full message.</a:t>
            </a:r>
          </a:p>
          <a:p>
            <a:pPr algn="l">
              <a:lnSpc>
                <a:spcPts val="4147"/>
              </a:lnSpc>
            </a:pPr>
            <a:r>
              <a:rPr lang="en-US" sz="2962">
                <a:solidFill>
                  <a:srgbClr val="FFFFFF"/>
                </a:solidFill>
                <a:latin typeface="HK Grotesk"/>
                <a:ea typeface="HK Grotesk"/>
                <a:cs typeface="HK Grotesk"/>
                <a:sym typeface="HK Grotesk"/>
              </a:rPr>
              <a:t>Here, the missing part of the message (coffee) is resent instead of the entire message—just like Selective Repeat ARQ in RLC.</a:t>
            </a:r>
          </a:p>
        </p:txBody>
      </p:sp>
    </p:spTree>
  </p:cSld>
  <p:clrMapOvr>
    <a:masterClrMapping/>
  </p:clrMapOvr>
  <p:transition spd="med">
    <p:push dir="l"/>
  </p:transition>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true" rot="5400000">
            <a:off x="5887357" y="-2113643"/>
            <a:ext cx="10287000" cy="14514286"/>
          </a:xfrm>
          <a:custGeom>
            <a:avLst/>
            <a:gdLst/>
            <a:ahLst/>
            <a:cxnLst/>
            <a:rect r="r" b="b" t="t" l="l"/>
            <a:pathLst>
              <a:path h="14514286" w="10287000">
                <a:moveTo>
                  <a:pt x="0" y="14514286"/>
                </a:moveTo>
                <a:lnTo>
                  <a:pt x="10287000" y="14514286"/>
                </a:lnTo>
                <a:lnTo>
                  <a:pt x="10287000" y="0"/>
                </a:lnTo>
                <a:lnTo>
                  <a:pt x="0" y="0"/>
                </a:lnTo>
                <a:lnTo>
                  <a:pt x="0" y="14514286"/>
                </a:lnTo>
                <a:close/>
              </a:path>
            </a:pathLst>
          </a:custGeom>
          <a:blipFill>
            <a:blip r:embed="rId3"/>
            <a:stretch>
              <a:fillRect l="0" t="0" r="0" b="0"/>
            </a:stretch>
          </a:blipFill>
        </p:spPr>
      </p:sp>
      <p:sp>
        <p:nvSpPr>
          <p:cNvPr name="Freeform 4" id="4"/>
          <p:cNvSpPr/>
          <p:nvPr/>
        </p:nvSpPr>
        <p:spPr>
          <a:xfrm flipH="true" flipV="false" rot="0">
            <a:off x="2500831" y="1028700"/>
            <a:ext cx="4956202" cy="8229600"/>
          </a:xfrm>
          <a:custGeom>
            <a:avLst/>
            <a:gdLst/>
            <a:ahLst/>
            <a:cxnLst/>
            <a:rect r="r" b="b" t="t" l="l"/>
            <a:pathLst>
              <a:path h="8229600" w="4956202">
                <a:moveTo>
                  <a:pt x="4956202" y="0"/>
                </a:moveTo>
                <a:lnTo>
                  <a:pt x="0" y="0"/>
                </a:lnTo>
                <a:lnTo>
                  <a:pt x="0" y="8229600"/>
                </a:lnTo>
                <a:lnTo>
                  <a:pt x="4956202" y="8229600"/>
                </a:lnTo>
                <a:lnTo>
                  <a:pt x="4956202" y="0"/>
                </a:lnTo>
                <a:close/>
              </a:path>
            </a:pathLst>
          </a:custGeom>
          <a:blipFill>
            <a:blip r:embed="rId4"/>
            <a:stretch>
              <a:fillRect l="0" t="0" r="0" b="0"/>
            </a:stretch>
          </a:blipFill>
        </p:spPr>
      </p:sp>
      <p:sp>
        <p:nvSpPr>
          <p:cNvPr name="TextBox 5" id="5"/>
          <p:cNvSpPr txBox="true"/>
          <p:nvPr/>
        </p:nvSpPr>
        <p:spPr>
          <a:xfrm rot="0">
            <a:off x="7720363" y="4130802"/>
            <a:ext cx="9538937" cy="2063495"/>
          </a:xfrm>
          <a:prstGeom prst="rect">
            <a:avLst/>
          </a:prstGeom>
        </p:spPr>
        <p:txBody>
          <a:bodyPr anchor="t" rtlCol="false" tIns="0" lIns="0" bIns="0" rIns="0">
            <a:spAutoFit/>
          </a:bodyPr>
          <a:lstStyle/>
          <a:p>
            <a:pPr algn="r">
              <a:lnSpc>
                <a:spcPts val="8039"/>
              </a:lnSpc>
            </a:pPr>
            <a:r>
              <a:rPr lang="en-US" b="true" sz="7114">
                <a:solidFill>
                  <a:srgbClr val="FFFFFF"/>
                </a:solidFill>
                <a:latin typeface="Glacial Indifference Bold"/>
                <a:ea typeface="Glacial Indifference Bold"/>
                <a:cs typeface="Glacial Indifference Bold"/>
                <a:sym typeface="Glacial Indifference Bold"/>
              </a:rPr>
              <a:t>WORKING OF RLC ARQ PROCEDURE</a:t>
            </a:r>
          </a:p>
        </p:txBody>
      </p:sp>
      <p:sp>
        <p:nvSpPr>
          <p:cNvPr name="TextBox 6" id="6"/>
          <p:cNvSpPr txBox="true"/>
          <p:nvPr/>
        </p:nvSpPr>
        <p:spPr>
          <a:xfrm rot="0">
            <a:off x="12403422" y="962025"/>
            <a:ext cx="4855878" cy="523875"/>
          </a:xfrm>
          <a:prstGeom prst="rect">
            <a:avLst/>
          </a:prstGeom>
        </p:spPr>
        <p:txBody>
          <a:bodyPr anchor="t" rtlCol="false" tIns="0" lIns="0" bIns="0" rIns="0">
            <a:spAutoFit/>
          </a:bodyPr>
          <a:lstStyle/>
          <a:p>
            <a:pPr algn="r">
              <a:lnSpc>
                <a:spcPts val="4200"/>
              </a:lnSpc>
            </a:pPr>
            <a:r>
              <a:rPr lang="en-US" sz="3000" i="true">
                <a:solidFill>
                  <a:srgbClr val="FFFFFF"/>
                </a:solidFill>
                <a:latin typeface="HK Grotesk Italics"/>
                <a:ea typeface="HK Grotesk Italics"/>
                <a:cs typeface="HK Grotesk Italics"/>
                <a:sym typeface="HK Grotesk Italics"/>
              </a:rPr>
              <a:t>Latency Leaders</a:t>
            </a:r>
          </a:p>
        </p:txBody>
      </p:sp>
    </p:spTree>
  </p:cSld>
  <p:clrMapOvr>
    <a:masterClrMapping/>
  </p:clrMapOvr>
  <p:transition spd="med">
    <p:push dir="l"/>
  </p:transition>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false" flipV="true" rot="5400000">
            <a:off x="5887357" y="-2113643"/>
            <a:ext cx="10287000" cy="14514286"/>
          </a:xfrm>
          <a:custGeom>
            <a:avLst/>
            <a:gdLst/>
            <a:ahLst/>
            <a:cxnLst/>
            <a:rect r="r" b="b" t="t" l="l"/>
            <a:pathLst>
              <a:path h="14514286" w="10287000">
                <a:moveTo>
                  <a:pt x="0" y="14514286"/>
                </a:moveTo>
                <a:lnTo>
                  <a:pt x="10287000" y="14514286"/>
                </a:lnTo>
                <a:lnTo>
                  <a:pt x="10287000" y="0"/>
                </a:lnTo>
                <a:lnTo>
                  <a:pt x="0" y="0"/>
                </a:lnTo>
                <a:lnTo>
                  <a:pt x="0" y="14514286"/>
                </a:lnTo>
                <a:close/>
              </a:path>
            </a:pathLst>
          </a:custGeom>
          <a:blipFill>
            <a:blip r:embed="rId3"/>
            <a:stretch>
              <a:fillRect l="0" t="0" r="0" b="0"/>
            </a:stretch>
          </a:blipFill>
        </p:spPr>
      </p:sp>
      <p:sp>
        <p:nvSpPr>
          <p:cNvPr name="Freeform 4" id="4"/>
          <p:cNvSpPr/>
          <p:nvPr/>
        </p:nvSpPr>
        <p:spPr>
          <a:xfrm flipH="true" flipV="false" rot="0">
            <a:off x="1028700" y="1028700"/>
            <a:ext cx="4956202" cy="8229600"/>
          </a:xfrm>
          <a:custGeom>
            <a:avLst/>
            <a:gdLst/>
            <a:ahLst/>
            <a:cxnLst/>
            <a:rect r="r" b="b" t="t" l="l"/>
            <a:pathLst>
              <a:path h="8229600" w="4956202">
                <a:moveTo>
                  <a:pt x="4956202" y="0"/>
                </a:moveTo>
                <a:lnTo>
                  <a:pt x="0" y="0"/>
                </a:lnTo>
                <a:lnTo>
                  <a:pt x="0" y="8229600"/>
                </a:lnTo>
                <a:lnTo>
                  <a:pt x="4956202" y="8229600"/>
                </a:lnTo>
                <a:lnTo>
                  <a:pt x="4956202" y="0"/>
                </a:lnTo>
                <a:close/>
              </a:path>
            </a:pathLst>
          </a:custGeom>
          <a:blipFill>
            <a:blip r:embed="rId4"/>
            <a:stretch>
              <a:fillRect l="0" t="0" r="0" b="0"/>
            </a:stretch>
          </a:blipFill>
        </p:spPr>
      </p:sp>
      <p:sp>
        <p:nvSpPr>
          <p:cNvPr name="TextBox 5" id="5"/>
          <p:cNvSpPr txBox="true"/>
          <p:nvPr/>
        </p:nvSpPr>
        <p:spPr>
          <a:xfrm rot="0">
            <a:off x="6533500" y="962025"/>
            <a:ext cx="11316450" cy="8524875"/>
          </a:xfrm>
          <a:prstGeom prst="rect">
            <a:avLst/>
          </a:prstGeom>
        </p:spPr>
        <p:txBody>
          <a:bodyPr anchor="t" rtlCol="false" tIns="0" lIns="0" bIns="0" rIns="0">
            <a:spAutoFit/>
          </a:bodyPr>
          <a:lstStyle/>
          <a:p>
            <a:pPr algn="just">
              <a:lnSpc>
                <a:spcPts val="4200"/>
              </a:lnSpc>
            </a:pPr>
            <a:r>
              <a:rPr lang="en-US" sz="3000">
                <a:solidFill>
                  <a:srgbClr val="FFFFFF"/>
                </a:solidFill>
                <a:latin typeface="HK Grotesk"/>
                <a:ea typeface="HK Grotesk"/>
                <a:cs typeface="HK Grotesk"/>
                <a:sym typeface="HK Grotesk"/>
              </a:rPr>
              <a:t>The ARQ procedure consists of the following key steps:</a:t>
            </a:r>
          </a:p>
          <a:p>
            <a:pPr algn="just">
              <a:lnSpc>
                <a:spcPts val="4200"/>
              </a:lnSpc>
            </a:pPr>
          </a:p>
          <a:p>
            <a:pPr algn="just" marL="647702" indent="-323851" lvl="1">
              <a:lnSpc>
                <a:spcPts val="4200"/>
              </a:lnSpc>
              <a:buFont typeface="Arial"/>
              <a:buChar char="•"/>
            </a:pPr>
            <a:r>
              <a:rPr lang="en-US" b="true" sz="3000">
                <a:solidFill>
                  <a:srgbClr val="FFFFFF"/>
                </a:solidFill>
                <a:latin typeface="HK Grotesk Bold"/>
                <a:ea typeface="HK Grotesk Bold"/>
                <a:cs typeface="HK Grotesk Bold"/>
                <a:sym typeface="HK Grotesk Bold"/>
              </a:rPr>
              <a:t>Transmission of Data:</a:t>
            </a:r>
            <a:r>
              <a:rPr lang="en-US" sz="3000">
                <a:solidFill>
                  <a:srgbClr val="FFFFFF"/>
                </a:solidFill>
                <a:latin typeface="HK Grotesk"/>
                <a:ea typeface="HK Grotesk"/>
                <a:cs typeface="HK Grotesk"/>
                <a:sym typeface="HK Grotesk"/>
              </a:rPr>
              <a:t> The sender (typically the mobile device or base station) transmits data packets (called RLC blocks or RLC SDUs) to the receiver (base station or mobile device).</a:t>
            </a:r>
          </a:p>
          <a:p>
            <a:pPr algn="just">
              <a:lnSpc>
                <a:spcPts val="4200"/>
              </a:lnSpc>
            </a:pPr>
          </a:p>
          <a:p>
            <a:pPr algn="just" marL="647702" indent="-323851" lvl="1">
              <a:lnSpc>
                <a:spcPts val="4200"/>
              </a:lnSpc>
              <a:buFont typeface="Arial"/>
              <a:buChar char="•"/>
            </a:pPr>
            <a:r>
              <a:rPr lang="en-US" b="true" sz="3000">
                <a:solidFill>
                  <a:srgbClr val="FFFFFF"/>
                </a:solidFill>
                <a:latin typeface="HK Grotesk Bold"/>
                <a:ea typeface="HK Grotesk Bold"/>
                <a:cs typeface="HK Grotesk Bold"/>
                <a:sym typeface="HK Grotesk Bold"/>
              </a:rPr>
              <a:t>Acknowledgment:</a:t>
            </a:r>
            <a:r>
              <a:rPr lang="en-US" sz="3000">
                <a:solidFill>
                  <a:srgbClr val="FFFFFF"/>
                </a:solidFill>
                <a:latin typeface="HK Grotesk"/>
                <a:ea typeface="HK Grotesk"/>
                <a:cs typeface="HK Grotesk"/>
                <a:sym typeface="HK Grotesk"/>
              </a:rPr>
              <a:t> The receiver sends an acknowledgment (ACK) back to the sender after successfully receiving a packet. If the packet is not received correctly or if there is a loss, a negative acknowledgment (NACK) is sent.</a:t>
            </a:r>
          </a:p>
          <a:p>
            <a:pPr algn="just">
              <a:lnSpc>
                <a:spcPts val="4200"/>
              </a:lnSpc>
            </a:pPr>
          </a:p>
          <a:p>
            <a:pPr algn="just" marL="647702" indent="-323851" lvl="1">
              <a:lnSpc>
                <a:spcPts val="4200"/>
              </a:lnSpc>
              <a:buFont typeface="Arial"/>
              <a:buChar char="•"/>
            </a:pPr>
            <a:r>
              <a:rPr lang="en-US" b="true" sz="3000">
                <a:solidFill>
                  <a:srgbClr val="FFFFFF"/>
                </a:solidFill>
                <a:latin typeface="HK Grotesk Bold"/>
                <a:ea typeface="HK Grotesk Bold"/>
                <a:cs typeface="HK Grotesk Bold"/>
                <a:sym typeface="HK Grotesk Bold"/>
              </a:rPr>
              <a:t>Retransmission of Lost Packets:</a:t>
            </a:r>
            <a:r>
              <a:rPr lang="en-US" sz="3000">
                <a:solidFill>
                  <a:srgbClr val="FFFFFF"/>
                </a:solidFill>
                <a:latin typeface="HK Grotesk"/>
                <a:ea typeface="HK Grotesk"/>
                <a:cs typeface="HK Grotesk"/>
                <a:sym typeface="HK Grotesk"/>
              </a:rPr>
              <a:t> If the sender does not receive an acknowledgment (or receives a NACK) for a specific packet, it will retransmit that packet. This retransmission can continue until the packet is successfully acknowledged, or a maximum number of retransmissions is reached.</a:t>
            </a:r>
          </a:p>
        </p:txBody>
      </p:sp>
    </p:spTree>
  </p:cSld>
  <p:clrMapOvr>
    <a:masterClrMapping/>
  </p:clrMapOvr>
  <p:transition spd="med">
    <p:push dir="l"/>
  </p:transition>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sp>
        <p:nvSpPr>
          <p:cNvPr name="Freeform 3" id="3"/>
          <p:cNvSpPr/>
          <p:nvPr/>
        </p:nvSpPr>
        <p:spPr>
          <a:xfrm flipH="true" flipV="false" rot="0">
            <a:off x="1028700" y="1028700"/>
            <a:ext cx="4956202" cy="8229600"/>
          </a:xfrm>
          <a:custGeom>
            <a:avLst/>
            <a:gdLst/>
            <a:ahLst/>
            <a:cxnLst/>
            <a:rect r="r" b="b" t="t" l="l"/>
            <a:pathLst>
              <a:path h="8229600" w="4956202">
                <a:moveTo>
                  <a:pt x="4956202" y="0"/>
                </a:moveTo>
                <a:lnTo>
                  <a:pt x="0" y="0"/>
                </a:lnTo>
                <a:lnTo>
                  <a:pt x="0" y="8229600"/>
                </a:lnTo>
                <a:lnTo>
                  <a:pt x="4956202" y="8229600"/>
                </a:lnTo>
                <a:lnTo>
                  <a:pt x="4956202" y="0"/>
                </a:lnTo>
                <a:close/>
              </a:path>
            </a:pathLst>
          </a:custGeom>
          <a:blipFill>
            <a:blip r:embed="rId3"/>
            <a:stretch>
              <a:fillRect l="0" t="0" r="0" b="0"/>
            </a:stretch>
          </a:blipFill>
        </p:spPr>
      </p:sp>
      <p:sp>
        <p:nvSpPr>
          <p:cNvPr name="TextBox 4" id="4"/>
          <p:cNvSpPr txBox="true"/>
          <p:nvPr/>
        </p:nvSpPr>
        <p:spPr>
          <a:xfrm rot="0">
            <a:off x="6533500" y="962025"/>
            <a:ext cx="11316450" cy="4791075"/>
          </a:xfrm>
          <a:prstGeom prst="rect">
            <a:avLst/>
          </a:prstGeom>
        </p:spPr>
        <p:txBody>
          <a:bodyPr anchor="t" rtlCol="false" tIns="0" lIns="0" bIns="0" rIns="0">
            <a:spAutoFit/>
          </a:bodyPr>
          <a:lstStyle/>
          <a:p>
            <a:pPr algn="just" marL="647702" indent="-323851" lvl="1">
              <a:lnSpc>
                <a:spcPts val="4200"/>
              </a:lnSpc>
              <a:buFont typeface="Arial"/>
              <a:buChar char="•"/>
            </a:pPr>
            <a:r>
              <a:rPr lang="en-US" b="true" sz="3000">
                <a:solidFill>
                  <a:srgbClr val="FFFFFF"/>
                </a:solidFill>
                <a:latin typeface="HK Grotesk Bold"/>
                <a:ea typeface="HK Grotesk Bold"/>
                <a:cs typeface="HK Grotesk Bold"/>
                <a:sym typeface="HK Grotesk Bold"/>
              </a:rPr>
              <a:t>Sequence Numbering:</a:t>
            </a:r>
            <a:r>
              <a:rPr lang="en-US" sz="3000">
                <a:solidFill>
                  <a:srgbClr val="FFFFFF"/>
                </a:solidFill>
                <a:latin typeface="HK Grotesk"/>
                <a:ea typeface="HK Grotesk"/>
                <a:cs typeface="HK Grotesk"/>
                <a:sym typeface="HK Grotesk"/>
              </a:rPr>
              <a:t> Each transmitted data packet is assigned a unique sequence number, allowing the receiver to determine the order of packets and detect lost packets.</a:t>
            </a:r>
          </a:p>
          <a:p>
            <a:pPr algn="just">
              <a:lnSpc>
                <a:spcPts val="4200"/>
              </a:lnSpc>
            </a:pPr>
          </a:p>
          <a:p>
            <a:pPr algn="just" marL="647702" indent="-323851" lvl="1">
              <a:lnSpc>
                <a:spcPts val="4200"/>
              </a:lnSpc>
              <a:buFont typeface="Arial"/>
              <a:buChar char="•"/>
            </a:pPr>
            <a:r>
              <a:rPr lang="en-US" b="true" sz="3000">
                <a:solidFill>
                  <a:srgbClr val="FFFFFF"/>
                </a:solidFill>
                <a:latin typeface="HK Grotesk Bold"/>
                <a:ea typeface="HK Grotesk Bold"/>
                <a:cs typeface="HK Grotesk Bold"/>
                <a:sym typeface="HK Grotesk Bold"/>
              </a:rPr>
              <a:t>Buffering:</a:t>
            </a:r>
            <a:r>
              <a:rPr lang="en-US" sz="3000">
                <a:solidFill>
                  <a:srgbClr val="FFFFFF"/>
                </a:solidFill>
                <a:latin typeface="HK Grotesk"/>
                <a:ea typeface="HK Grotesk"/>
                <a:cs typeface="HK Grotesk"/>
                <a:sym typeface="HK Grotesk"/>
              </a:rPr>
              <a:t> The sender and receiver maintain buffers to temporarily store data. The receiver keeps track of successfully received packets and their order. The sender may also buffer packets that have been transmitted but not yet acknowledged, allowing for retransmissions when necessary.</a:t>
            </a:r>
          </a:p>
        </p:txBody>
      </p:sp>
    </p:spTree>
  </p:cSld>
  <p:clrMapOvr>
    <a:masterClrMapping/>
  </p:clrMapOvr>
  <p:transition spd="med">
    <p:push dir="l"/>
  </p:transition>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0" r="0" b="0"/>
            </a:stretch>
          </a:blipFill>
        </p:spPr>
      </p:sp>
      <p:pic>
        <p:nvPicPr>
          <p:cNvPr name="Picture 3" id="3">
            <a:hlinkClick action="ppaction://media"/>
          </p:cNvPr>
          <p:cNvPicPr>
            <a:picLocks noChangeAspect="true"/>
          </p:cNvPicPr>
          <p:nvPr>
            <a:videoFile r:link="rId4"/>
            <p:extLst>
              <p:ext uri="{DAA4B4D4-6D71-4841-9C94-3DE7FCFB9230}">
                <p14:media xmlns:p14="http://schemas.microsoft.com/office/powerpoint/2010/main" r:embed="rId5">
                  <p14:trim st="1050.0000" end="9907.8960"/>
                </p14:media>
              </p:ext>
            </p:extLst>
          </p:nvPr>
        </p:nvPicPr>
        <p:blipFill>
          <a:blip r:embed="rId3"/>
          <a:srcRect l="1498" t="0" r="337" b="9305"/>
          <a:stretch>
            <a:fillRect/>
          </a:stretch>
        </p:blipFill>
        <p:spPr>
          <a:xfrm flipH="false" flipV="false" rot="0">
            <a:off x="569185" y="4149225"/>
            <a:ext cx="17149631" cy="4168771"/>
          </a:xfrm>
          <a:prstGeom prst="rect">
            <a:avLst/>
          </a:prstGeom>
        </p:spPr>
      </p:pic>
      <p:sp>
        <p:nvSpPr>
          <p:cNvPr name="TextBox 4" id="4"/>
          <p:cNvSpPr txBox="true"/>
          <p:nvPr/>
        </p:nvSpPr>
        <p:spPr>
          <a:xfrm rot="0">
            <a:off x="1028700" y="962025"/>
            <a:ext cx="4855878" cy="523875"/>
          </a:xfrm>
          <a:prstGeom prst="rect">
            <a:avLst/>
          </a:prstGeom>
        </p:spPr>
        <p:txBody>
          <a:bodyPr anchor="t" rtlCol="false" tIns="0" lIns="0" bIns="0" rIns="0">
            <a:spAutoFit/>
          </a:bodyPr>
          <a:lstStyle/>
          <a:p>
            <a:pPr algn="l">
              <a:lnSpc>
                <a:spcPts val="4200"/>
              </a:lnSpc>
            </a:pPr>
            <a:r>
              <a:rPr lang="en-US" sz="3000" i="true">
                <a:solidFill>
                  <a:srgbClr val="FFFFFF"/>
                </a:solidFill>
                <a:latin typeface="HK Grotesk Italics"/>
                <a:ea typeface="HK Grotesk Italics"/>
                <a:cs typeface="HK Grotesk Italics"/>
                <a:sym typeface="HK Grotesk Italics"/>
              </a:rPr>
              <a:t>Latency Leaders</a:t>
            </a:r>
          </a:p>
        </p:txBody>
      </p:sp>
      <p:sp>
        <p:nvSpPr>
          <p:cNvPr name="TextBox 5" id="5"/>
          <p:cNvSpPr txBox="true"/>
          <p:nvPr/>
        </p:nvSpPr>
        <p:spPr>
          <a:xfrm rot="0">
            <a:off x="5047057" y="2764388"/>
            <a:ext cx="8193885" cy="1044320"/>
          </a:xfrm>
          <a:prstGeom prst="rect">
            <a:avLst/>
          </a:prstGeom>
        </p:spPr>
        <p:txBody>
          <a:bodyPr anchor="t" rtlCol="false" tIns="0" lIns="0" bIns="0" rIns="0">
            <a:spAutoFit/>
          </a:bodyPr>
          <a:lstStyle/>
          <a:p>
            <a:pPr algn="ctr">
              <a:lnSpc>
                <a:spcPts val="8039"/>
              </a:lnSpc>
            </a:pPr>
            <a:r>
              <a:rPr lang="en-US" b="true" sz="7114">
                <a:solidFill>
                  <a:srgbClr val="FFFFFF"/>
                </a:solidFill>
                <a:latin typeface="Glacial Indifference Bold"/>
                <a:ea typeface="Glacial Indifference Bold"/>
                <a:cs typeface="Glacial Indifference Bold"/>
                <a:sym typeface="Glacial Indifference Bold"/>
              </a:rPr>
              <a:t>WORKING OF ARQ</a:t>
            </a:r>
          </a:p>
        </p:txBody>
      </p:sp>
    </p:spTree>
  </p:cSld>
  <p:clrMapOvr>
    <a:masterClrMapping/>
  </p:clrMapOvr>
  <p:transition spd="med">
    <p:push dir="l"/>
  </p:transition>
  <p:timing>
    <p:tnLst>
      <p:par>
        <p:cTn dur="indefinite" restart="never" nodeType="tmRoot">
          <p:childTnLst>
            <p:video>
              <p:cMediaNode vol="0">
                <p:cTn fill="hold" display="false">
                  <p:stCondLst>
                    <p:cond delay="indefinite"/>
                  </p:stCondLst>
                </p:cTn>
                <p:tgtEl>
                  <p:spTgt spid="3"/>
                </p:tgtEl>
              </p:cMediaNode>
            </p:video>
          </p:childTnLst>
        </p:cTn>
      </p:par>
    </p:tnLst>
  </p:timing>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0" r="0" b="0"/>
            </a:stretch>
          </a:blipFill>
        </p:spPr>
      </p:sp>
      <p:sp>
        <p:nvSpPr>
          <p:cNvPr name="Freeform 3" id="3"/>
          <p:cNvSpPr/>
          <p:nvPr/>
        </p:nvSpPr>
        <p:spPr>
          <a:xfrm flipH="false" flipV="false" rot="5400000">
            <a:off x="2113643" y="-2113643"/>
            <a:ext cx="10287000" cy="14514286"/>
          </a:xfrm>
          <a:custGeom>
            <a:avLst/>
            <a:gdLst/>
            <a:ahLst/>
            <a:cxnLst/>
            <a:rect r="r" b="b" t="t" l="l"/>
            <a:pathLst>
              <a:path h="14514286" w="10287000">
                <a:moveTo>
                  <a:pt x="0" y="0"/>
                </a:moveTo>
                <a:lnTo>
                  <a:pt x="10287000" y="0"/>
                </a:lnTo>
                <a:lnTo>
                  <a:pt x="10287000" y="14514286"/>
                </a:lnTo>
                <a:lnTo>
                  <a:pt x="0" y="14514286"/>
                </a:lnTo>
                <a:lnTo>
                  <a:pt x="0" y="0"/>
                </a:lnTo>
                <a:close/>
              </a:path>
            </a:pathLst>
          </a:custGeom>
          <a:blipFill>
            <a:blip r:embed="rId3"/>
            <a:stretch>
              <a:fillRect l="0" t="0" r="0" b="0"/>
            </a:stretch>
          </a:blipFill>
        </p:spPr>
      </p:sp>
      <p:sp>
        <p:nvSpPr>
          <p:cNvPr name="Freeform 4" id="4"/>
          <p:cNvSpPr/>
          <p:nvPr/>
        </p:nvSpPr>
        <p:spPr>
          <a:xfrm flipH="false" flipV="false" rot="0">
            <a:off x="9144000" y="1148690"/>
            <a:ext cx="8115300" cy="7989621"/>
          </a:xfrm>
          <a:custGeom>
            <a:avLst/>
            <a:gdLst/>
            <a:ahLst/>
            <a:cxnLst/>
            <a:rect r="r" b="b" t="t" l="l"/>
            <a:pathLst>
              <a:path h="7989621" w="8115300">
                <a:moveTo>
                  <a:pt x="0" y="0"/>
                </a:moveTo>
                <a:lnTo>
                  <a:pt x="8115300" y="0"/>
                </a:lnTo>
                <a:lnTo>
                  <a:pt x="8115300" y="7989620"/>
                </a:lnTo>
                <a:lnTo>
                  <a:pt x="0" y="7989620"/>
                </a:lnTo>
                <a:lnTo>
                  <a:pt x="0" y="0"/>
                </a:lnTo>
                <a:close/>
              </a:path>
            </a:pathLst>
          </a:custGeom>
          <a:blipFill>
            <a:blip r:embed="rId4"/>
            <a:stretch>
              <a:fillRect l="0" t="0" r="0" b="0"/>
            </a:stretch>
          </a:blipFill>
        </p:spPr>
      </p:sp>
      <p:sp>
        <p:nvSpPr>
          <p:cNvPr name="TextBox 5" id="5"/>
          <p:cNvSpPr txBox="true"/>
          <p:nvPr/>
        </p:nvSpPr>
        <p:spPr>
          <a:xfrm rot="0">
            <a:off x="761800" y="4130802"/>
            <a:ext cx="8553914" cy="1044320"/>
          </a:xfrm>
          <a:prstGeom prst="rect">
            <a:avLst/>
          </a:prstGeom>
        </p:spPr>
        <p:txBody>
          <a:bodyPr anchor="t" rtlCol="false" tIns="0" lIns="0" bIns="0" rIns="0">
            <a:spAutoFit/>
          </a:bodyPr>
          <a:lstStyle/>
          <a:p>
            <a:pPr algn="l">
              <a:lnSpc>
                <a:spcPts val="8039"/>
              </a:lnSpc>
            </a:pPr>
            <a:r>
              <a:rPr lang="en-US" b="true" sz="7114">
                <a:solidFill>
                  <a:srgbClr val="FFFFFF"/>
                </a:solidFill>
                <a:latin typeface="Glacial Indifference Bold"/>
                <a:ea typeface="Glacial Indifference Bold"/>
                <a:cs typeface="Glacial Indifference Bold"/>
                <a:sym typeface="Glacial Indifference Bold"/>
              </a:rPr>
              <a:t>TYPES OF ARQ</a:t>
            </a:r>
          </a:p>
        </p:txBody>
      </p:sp>
      <p:sp>
        <p:nvSpPr>
          <p:cNvPr name="TextBox 6" id="6"/>
          <p:cNvSpPr txBox="true"/>
          <p:nvPr/>
        </p:nvSpPr>
        <p:spPr>
          <a:xfrm rot="0">
            <a:off x="1028700" y="962025"/>
            <a:ext cx="4855878" cy="523875"/>
          </a:xfrm>
          <a:prstGeom prst="rect">
            <a:avLst/>
          </a:prstGeom>
        </p:spPr>
        <p:txBody>
          <a:bodyPr anchor="t" rtlCol="false" tIns="0" lIns="0" bIns="0" rIns="0">
            <a:spAutoFit/>
          </a:bodyPr>
          <a:lstStyle/>
          <a:p>
            <a:pPr algn="l">
              <a:lnSpc>
                <a:spcPts val="4200"/>
              </a:lnSpc>
            </a:pPr>
            <a:r>
              <a:rPr lang="en-US" sz="3000" i="true">
                <a:solidFill>
                  <a:srgbClr val="FFFFFF"/>
                </a:solidFill>
                <a:latin typeface="HK Grotesk Italics"/>
                <a:ea typeface="HK Grotesk Italics"/>
                <a:cs typeface="HK Grotesk Italics"/>
                <a:sym typeface="HK Grotesk Italics"/>
              </a:rPr>
              <a:t>Latency Leaders</a:t>
            </a:r>
          </a:p>
        </p:txBody>
      </p:sp>
    </p:spTree>
  </p:cSld>
  <p:clrMapOvr>
    <a:masterClrMapping/>
  </p:clrMapOvr>
  <p:transition spd="med">
    <p:push dir="l"/>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DAGfb3rHSHU</dc:identifier>
  <dcterms:modified xsi:type="dcterms:W3CDTF">2011-08-01T06:04:30Z</dcterms:modified>
  <cp:revision>1</cp:revision>
  <dc:title>Latency Leaders</dc:title>
</cp:coreProperties>
</file>

<file path=docProps/thumbnail.jpeg>
</file>